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1"/>
  </p:notesMasterIdLst>
  <p:handoutMasterIdLst>
    <p:handoutMasterId r:id="rId52"/>
  </p:handoutMasterIdLst>
  <p:sldIdLst>
    <p:sldId id="322" r:id="rId2"/>
    <p:sldId id="321" r:id="rId3"/>
    <p:sldId id="438" r:id="rId4"/>
    <p:sldId id="421" r:id="rId5"/>
    <p:sldId id="426" r:id="rId6"/>
    <p:sldId id="427" r:id="rId7"/>
    <p:sldId id="429" r:id="rId8"/>
    <p:sldId id="418" r:id="rId9"/>
    <p:sldId id="430" r:id="rId10"/>
    <p:sldId id="431" r:id="rId11"/>
    <p:sldId id="434" r:id="rId12"/>
    <p:sldId id="433" r:id="rId13"/>
    <p:sldId id="435" r:id="rId14"/>
    <p:sldId id="432" r:id="rId15"/>
    <p:sldId id="420" r:id="rId16"/>
    <p:sldId id="414" r:id="rId17"/>
    <p:sldId id="422" r:id="rId18"/>
    <p:sldId id="415" r:id="rId19"/>
    <p:sldId id="423" r:id="rId20"/>
    <p:sldId id="424" r:id="rId21"/>
    <p:sldId id="326" r:id="rId22"/>
    <p:sldId id="407" r:id="rId23"/>
    <p:sldId id="391" r:id="rId24"/>
    <p:sldId id="393" r:id="rId25"/>
    <p:sldId id="378" r:id="rId26"/>
    <p:sldId id="328" r:id="rId27"/>
    <p:sldId id="329" r:id="rId28"/>
    <p:sldId id="331" r:id="rId29"/>
    <p:sldId id="361" r:id="rId30"/>
    <p:sldId id="333" r:id="rId31"/>
    <p:sldId id="334" r:id="rId32"/>
    <p:sldId id="335" r:id="rId33"/>
    <p:sldId id="336" r:id="rId34"/>
    <p:sldId id="425" r:id="rId35"/>
    <p:sldId id="341" r:id="rId36"/>
    <p:sldId id="337" r:id="rId37"/>
    <p:sldId id="338" r:id="rId38"/>
    <p:sldId id="339" r:id="rId39"/>
    <p:sldId id="340" r:id="rId40"/>
    <p:sldId id="343" r:id="rId41"/>
    <p:sldId id="346" r:id="rId42"/>
    <p:sldId id="353" r:id="rId43"/>
    <p:sldId id="364" r:id="rId44"/>
    <p:sldId id="351" r:id="rId45"/>
    <p:sldId id="352" r:id="rId46"/>
    <p:sldId id="365" r:id="rId47"/>
    <p:sldId id="366" r:id="rId48"/>
    <p:sldId id="367" r:id="rId49"/>
    <p:sldId id="368" r:id="rId50"/>
  </p:sldIdLst>
  <p:sldSz cx="9144000" cy="6858000" type="screen4x3"/>
  <p:notesSz cx="6858000" cy="99472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AC504"/>
    <a:srgbClr val="FF9900"/>
    <a:srgbClr val="800000"/>
    <a:srgbClr val="990033"/>
    <a:srgbClr val="CC9900"/>
    <a:srgbClr val="996600"/>
    <a:srgbClr val="0066FF"/>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22" autoAdjust="0"/>
    <p:restoredTop sz="93590"/>
  </p:normalViewPr>
  <p:slideViewPr>
    <p:cSldViewPr>
      <p:cViewPr varScale="1">
        <p:scale>
          <a:sx n="82" d="100"/>
          <a:sy n="82" d="100"/>
        </p:scale>
        <p:origin x="696" y="17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634" y="-10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B9918E1A-E971-4D0D-A090-7ADB784E0E26}" type="datetimeFigureOut">
              <a:rPr lang="it-IT" smtClean="0"/>
              <a:pPr/>
              <a:t>13/03/17</a:t>
            </a:fld>
            <a:endParaRPr lang="it-IT"/>
          </a:p>
        </p:txBody>
      </p:sp>
      <p:sp>
        <p:nvSpPr>
          <p:cNvPr id="4" name="Segnaposto piè di pagina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621AA7B4-96DD-4926-B2BE-E7994A7EEBD6}" type="slidenum">
              <a:rPr lang="it-IT" smtClean="0"/>
              <a:pPr/>
              <a:t>‹n.›</a:t>
            </a:fld>
            <a:endParaRPr lang="it-IT"/>
          </a:p>
        </p:txBody>
      </p:sp>
    </p:spTree>
    <p:extLst>
      <p:ext uri="{BB962C8B-B14F-4D97-AF65-F5344CB8AC3E}">
        <p14:creationId xmlns:p14="http://schemas.microsoft.com/office/powerpoint/2010/main" val="2475379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31833B90-D68E-452D-B359-E4F923568B7D}" type="datetimeFigureOut">
              <a:rPr lang="it-IT" smtClean="0"/>
              <a:pPr/>
              <a:t>13/03/17</a:t>
            </a:fld>
            <a:endParaRPr lang="it-IT"/>
          </a:p>
        </p:txBody>
      </p:sp>
      <p:sp>
        <p:nvSpPr>
          <p:cNvPr id="4" name="Segnaposto immagine diapositiva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485FF776-580D-4CFC-BB34-F5B2571ABB8E}" type="slidenum">
              <a:rPr lang="it-IT" smtClean="0"/>
              <a:pPr/>
              <a:t>‹n.›</a:t>
            </a:fld>
            <a:endParaRPr lang="it-IT"/>
          </a:p>
        </p:txBody>
      </p:sp>
    </p:spTree>
    <p:extLst>
      <p:ext uri="{BB962C8B-B14F-4D97-AF65-F5344CB8AC3E}">
        <p14:creationId xmlns:p14="http://schemas.microsoft.com/office/powerpoint/2010/main" val="1440128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5FF776-580D-4CFC-BB34-F5B2571ABB8E}" type="slidenum">
              <a:rPr lang="it-IT" smtClean="0"/>
              <a:pPr/>
              <a:t>2</a:t>
            </a:fld>
            <a:endParaRPr lang="it-IT"/>
          </a:p>
        </p:txBody>
      </p:sp>
    </p:spTree>
    <p:extLst>
      <p:ext uri="{BB962C8B-B14F-4D97-AF65-F5344CB8AC3E}">
        <p14:creationId xmlns:p14="http://schemas.microsoft.com/office/powerpoint/2010/main" val="212461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6D3F866-801D-47F3-A9D4-E05CEDDA73E1}" type="slidenum">
              <a:rPr lang="it-IT" smtClean="0"/>
              <a:t>41</a:t>
            </a:fld>
            <a:endParaRPr lang="it-IT"/>
          </a:p>
        </p:txBody>
      </p:sp>
    </p:spTree>
    <p:extLst>
      <p:ext uri="{BB962C8B-B14F-4D97-AF65-F5344CB8AC3E}">
        <p14:creationId xmlns:p14="http://schemas.microsoft.com/office/powerpoint/2010/main" val="61242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5FF776-580D-4CFC-BB34-F5B2571ABB8E}" type="slidenum">
              <a:rPr lang="it-IT" smtClean="0"/>
              <a:pPr/>
              <a:t>45</a:t>
            </a:fld>
            <a:endParaRPr lang="it-IT"/>
          </a:p>
        </p:txBody>
      </p:sp>
    </p:spTree>
    <p:extLst>
      <p:ext uri="{BB962C8B-B14F-4D97-AF65-F5344CB8AC3E}">
        <p14:creationId xmlns:p14="http://schemas.microsoft.com/office/powerpoint/2010/main" val="80657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31D0B62-3F50-40BD-A10F-0C7966908E9D}" type="datetime1">
              <a:rPr lang="it-IT" smtClean="0">
                <a:solidFill>
                  <a:srgbClr val="DEDEE0"/>
                </a:solidFill>
              </a:rPr>
              <a:t>13/03/17</a:t>
            </a:fld>
            <a:endParaRPr lang="it-IT">
              <a:solidFill>
                <a:srgbClr val="DEDEE0"/>
              </a:solidFill>
            </a:endParaRPr>
          </a:p>
        </p:txBody>
      </p:sp>
      <p:sp>
        <p:nvSpPr>
          <p:cNvPr id="5" name="Segnaposto piè di pagina 4"/>
          <p:cNvSpPr>
            <a:spLocks noGrp="1"/>
          </p:cNvSpPr>
          <p:nvPr>
            <p:ph type="ftr" sz="quarter" idx="11"/>
          </p:nvPr>
        </p:nvSpPr>
        <p:spPr/>
        <p:txBody>
          <a:bodyPr/>
          <a:lstStyle/>
          <a:p>
            <a:endParaRPr lang="it-IT">
              <a:solidFill>
                <a:srgbClr val="DEDEE0"/>
              </a:solidFill>
            </a:endParaRPr>
          </a:p>
        </p:txBody>
      </p:sp>
      <p:sp>
        <p:nvSpPr>
          <p:cNvPr id="6" name="Segnaposto numero diapositiva 5"/>
          <p:cNvSpPr>
            <a:spLocks noGrp="1"/>
          </p:cNvSpPr>
          <p:nvPr>
            <p:ph type="sldNum" sz="quarter" idx="12"/>
          </p:nvPr>
        </p:nvSpPr>
        <p:spPr/>
        <p:txBody>
          <a:bodyPr/>
          <a:lstStyle/>
          <a:p>
            <a:fld id="{A833D84A-032A-4297-A1D5-C620F1BDBFBC}" type="slidenum">
              <a:rPr lang="it-IT" smtClean="0"/>
              <a:pPr/>
              <a:t>‹n.›</a:t>
            </a:fld>
            <a:endParaRPr lang="it-IT"/>
          </a:p>
        </p:txBody>
      </p:sp>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520" y="274638"/>
            <a:ext cx="864096"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FA68B81-5259-4123-AFCF-B1DD3DC44BC4}" type="datetime1">
              <a:rPr lang="it-IT" smtClean="0">
                <a:solidFill>
                  <a:srgbClr val="DEDEE0"/>
                </a:solidFill>
              </a:rPr>
              <a:t>13/03/17</a:t>
            </a:fld>
            <a:endParaRPr lang="it-IT">
              <a:solidFill>
                <a:srgbClr val="DEDEE0"/>
              </a:solidFill>
            </a:endParaRPr>
          </a:p>
        </p:txBody>
      </p:sp>
      <p:sp>
        <p:nvSpPr>
          <p:cNvPr id="5" name="Segnaposto piè di pagina 4"/>
          <p:cNvSpPr>
            <a:spLocks noGrp="1"/>
          </p:cNvSpPr>
          <p:nvPr>
            <p:ph type="ftr" sz="quarter" idx="11"/>
          </p:nvPr>
        </p:nvSpPr>
        <p:spPr/>
        <p:txBody>
          <a:bodyPr/>
          <a:lstStyle/>
          <a:p>
            <a:endParaRPr lang="it-IT">
              <a:solidFill>
                <a:srgbClr val="DEDEE0"/>
              </a:solidFill>
            </a:endParaRPr>
          </a:p>
        </p:txBody>
      </p:sp>
      <p:sp>
        <p:nvSpPr>
          <p:cNvPr id="6" name="Segnaposto numero diapositiva 5"/>
          <p:cNvSpPr>
            <a:spLocks noGrp="1"/>
          </p:cNvSpPr>
          <p:nvPr>
            <p:ph type="sldNum" sz="quarter" idx="12"/>
          </p:nvPr>
        </p:nvSpPr>
        <p:spPr>
          <a:xfrm>
            <a:off x="6557612" y="6308725"/>
            <a:ext cx="2133600" cy="281271"/>
          </a:xfrm>
        </p:spPr>
        <p:txBody>
          <a:bodyPr/>
          <a:lstStyle/>
          <a:p>
            <a:fld id="{A833D84A-032A-4297-A1D5-C620F1BDBFBC}" type="slidenum">
              <a:rPr lang="it-IT" smtClean="0"/>
              <a:pPr/>
              <a:t>‹n.›</a:t>
            </a:fld>
            <a:endParaRPr lang="it-IT" dirty="0"/>
          </a:p>
        </p:txBody>
      </p:sp>
      <p:pic>
        <p:nvPicPr>
          <p:cNvPr id="8" name="Immagin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3427" y="6188606"/>
            <a:ext cx="591578" cy="52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E4B5B19-741B-40EB-8991-5906EF01393F}" type="datetime1">
              <a:rPr lang="it-IT" smtClean="0">
                <a:solidFill>
                  <a:srgbClr val="DEDEE0"/>
                </a:solidFill>
              </a:rPr>
              <a:t>13/03/17</a:t>
            </a:fld>
            <a:endParaRPr lang="it-IT">
              <a:solidFill>
                <a:srgbClr val="DEDEE0"/>
              </a:solidFill>
            </a:endParaRPr>
          </a:p>
        </p:txBody>
      </p:sp>
      <p:sp>
        <p:nvSpPr>
          <p:cNvPr id="5" name="Segnaposto piè di pagina 4"/>
          <p:cNvSpPr>
            <a:spLocks noGrp="1"/>
          </p:cNvSpPr>
          <p:nvPr>
            <p:ph type="ftr" sz="quarter" idx="11"/>
          </p:nvPr>
        </p:nvSpPr>
        <p:spPr/>
        <p:txBody>
          <a:bodyPr/>
          <a:lstStyle/>
          <a:p>
            <a:endParaRPr lang="it-IT">
              <a:solidFill>
                <a:srgbClr val="DEDEE0"/>
              </a:solidFill>
            </a:endParaRPr>
          </a:p>
        </p:txBody>
      </p:sp>
      <p:sp>
        <p:nvSpPr>
          <p:cNvPr id="6" name="Segnaposto numero diapositiva 5"/>
          <p:cNvSpPr>
            <a:spLocks noGrp="1"/>
          </p:cNvSpPr>
          <p:nvPr>
            <p:ph type="sldNum" sz="quarter" idx="12"/>
          </p:nvPr>
        </p:nvSpPr>
        <p:spPr/>
        <p:txBody>
          <a:bodyPr/>
          <a:lstStyle/>
          <a:p>
            <a:fld id="{A833D84A-032A-4297-A1D5-C620F1BDBFBC}" type="slidenum">
              <a:rPr lang="it-IT" smtClean="0"/>
              <a:pPr/>
              <a:t>‹n.›</a:t>
            </a:fld>
            <a:endParaRPr lang="it-IT" dirty="0"/>
          </a:p>
        </p:txBody>
      </p:sp>
      <p:pic>
        <p:nvPicPr>
          <p:cNvPr id="8" name="Immagin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3427" y="6188606"/>
            <a:ext cx="591578" cy="52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61383A7-51C6-4371-9665-974AA157C2A4}" type="datetime1">
              <a:rPr lang="it-IT" smtClean="0">
                <a:solidFill>
                  <a:srgbClr val="DEDEE0"/>
                </a:solidFill>
              </a:rPr>
              <a:t>13/03/17</a:t>
            </a:fld>
            <a:endParaRPr lang="it-IT">
              <a:solidFill>
                <a:srgbClr val="DEDEE0"/>
              </a:solidFill>
            </a:endParaRPr>
          </a:p>
        </p:txBody>
      </p:sp>
      <p:sp>
        <p:nvSpPr>
          <p:cNvPr id="6" name="Segnaposto piè di pagina 5"/>
          <p:cNvSpPr>
            <a:spLocks noGrp="1"/>
          </p:cNvSpPr>
          <p:nvPr>
            <p:ph type="ftr" sz="quarter" idx="11"/>
          </p:nvPr>
        </p:nvSpPr>
        <p:spPr/>
        <p:txBody>
          <a:bodyPr/>
          <a:lstStyle/>
          <a:p>
            <a:endParaRPr lang="it-IT" dirty="0">
              <a:solidFill>
                <a:srgbClr val="DEDEE0"/>
              </a:solidFill>
            </a:endParaRPr>
          </a:p>
        </p:txBody>
      </p:sp>
      <p:sp>
        <p:nvSpPr>
          <p:cNvPr id="7" name="Segnaposto numero diapositiva 6"/>
          <p:cNvSpPr>
            <a:spLocks noGrp="1"/>
          </p:cNvSpPr>
          <p:nvPr>
            <p:ph type="sldNum" sz="quarter" idx="12"/>
          </p:nvPr>
        </p:nvSpPr>
        <p:spPr/>
        <p:txBody>
          <a:bodyPr/>
          <a:lstStyle/>
          <a:p>
            <a:fld id="{A833D84A-032A-4297-A1D5-C620F1BDBFBC}" type="slidenum">
              <a:rPr lang="it-IT" smtClean="0"/>
              <a:pPr/>
              <a:t>‹n.›</a:t>
            </a:fld>
            <a:endParaRPr lang="it-IT"/>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3427" y="6188606"/>
            <a:ext cx="591578" cy="52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8C6319B-1979-4876-85EA-5805D55B6C5E}" type="datetime1">
              <a:rPr lang="it-IT" smtClean="0">
                <a:solidFill>
                  <a:srgbClr val="DEDEE0"/>
                </a:solidFill>
              </a:rPr>
              <a:t>13/03/17</a:t>
            </a:fld>
            <a:endParaRPr lang="it-IT">
              <a:solidFill>
                <a:srgbClr val="DEDEE0"/>
              </a:solidFill>
            </a:endParaRPr>
          </a:p>
        </p:txBody>
      </p:sp>
      <p:sp>
        <p:nvSpPr>
          <p:cNvPr id="8" name="Segnaposto piè di pagina 7"/>
          <p:cNvSpPr>
            <a:spLocks noGrp="1"/>
          </p:cNvSpPr>
          <p:nvPr>
            <p:ph type="ftr" sz="quarter" idx="11"/>
          </p:nvPr>
        </p:nvSpPr>
        <p:spPr/>
        <p:txBody>
          <a:bodyPr/>
          <a:lstStyle/>
          <a:p>
            <a:endParaRPr lang="it-IT">
              <a:solidFill>
                <a:srgbClr val="DEDEE0"/>
              </a:solidFill>
            </a:endParaRPr>
          </a:p>
        </p:txBody>
      </p:sp>
      <p:sp>
        <p:nvSpPr>
          <p:cNvPr id="9" name="Segnaposto numero diapositiva 8"/>
          <p:cNvSpPr>
            <a:spLocks noGrp="1"/>
          </p:cNvSpPr>
          <p:nvPr>
            <p:ph type="sldNum" sz="quarter" idx="12"/>
          </p:nvPr>
        </p:nvSpPr>
        <p:spPr/>
        <p:txBody>
          <a:bodyPr/>
          <a:lstStyle/>
          <a:p>
            <a:fld id="{A833D84A-032A-4297-A1D5-C620F1BDBFBC}" type="slidenum">
              <a:rPr lang="it-IT" smtClean="0"/>
              <a:pPr/>
              <a:t>‹n.›</a:t>
            </a:fld>
            <a:endParaRPr lang="it-IT"/>
          </a:p>
        </p:txBody>
      </p:sp>
      <p:pic>
        <p:nvPicPr>
          <p:cNvPr id="12" name="Immagin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3427" y="6188606"/>
            <a:ext cx="591578" cy="52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7C6BD-968D-45A7-9005-AAECBE52A31E}" type="datetime1">
              <a:rPr lang="it-IT" smtClean="0">
                <a:solidFill>
                  <a:srgbClr val="DEDEE0"/>
                </a:solidFill>
              </a:rPr>
              <a:t>13/03/17</a:t>
            </a:fld>
            <a:endParaRPr lang="it-IT">
              <a:solidFill>
                <a:srgbClr val="DEDEE0"/>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srgbClr val="DEDEE0"/>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3D84A-032A-4297-A1D5-C620F1BDBFBC}"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1988840"/>
            <a:ext cx="7772400" cy="2160240"/>
          </a:xfrm>
        </p:spPr>
        <p:txBody>
          <a:bodyPr>
            <a:normAutofit fontScale="90000"/>
          </a:bodyPr>
          <a:lstStyle/>
          <a:p>
            <a:pPr marL="0" indent="0" algn="ctr"/>
            <a:r>
              <a:rPr lang="it-IT" dirty="0">
                <a:solidFill>
                  <a:schemeClr val="accent1"/>
                </a:solidFill>
              </a:rPr>
              <a:t>Valutazione </a:t>
            </a:r>
            <a:r>
              <a:rPr lang="it-IT" dirty="0" smtClean="0">
                <a:solidFill>
                  <a:schemeClr val="accent1"/>
                </a:solidFill>
              </a:rPr>
              <a:t/>
            </a:r>
            <a:br>
              <a:rPr lang="it-IT" dirty="0" smtClean="0">
                <a:solidFill>
                  <a:schemeClr val="accent1"/>
                </a:solidFill>
              </a:rPr>
            </a:br>
            <a:r>
              <a:rPr lang="it-IT" dirty="0" smtClean="0">
                <a:solidFill>
                  <a:schemeClr val="accent1"/>
                </a:solidFill>
              </a:rPr>
              <a:t>della </a:t>
            </a:r>
            <a:r>
              <a:rPr lang="it-IT" dirty="0">
                <a:solidFill>
                  <a:schemeClr val="accent1"/>
                </a:solidFill>
              </a:rPr>
              <a:t>nuova modalità di gestione </a:t>
            </a:r>
            <a:r>
              <a:rPr lang="it-IT" dirty="0" smtClean="0">
                <a:solidFill>
                  <a:schemeClr val="accent1"/>
                </a:solidFill>
              </a:rPr>
              <a:t/>
            </a:r>
            <a:br>
              <a:rPr lang="it-IT" dirty="0" smtClean="0">
                <a:solidFill>
                  <a:schemeClr val="accent1"/>
                </a:solidFill>
              </a:rPr>
            </a:br>
            <a:r>
              <a:rPr lang="it-IT" dirty="0" smtClean="0">
                <a:solidFill>
                  <a:schemeClr val="accent1"/>
                </a:solidFill>
              </a:rPr>
              <a:t>del </a:t>
            </a:r>
            <a:r>
              <a:rPr lang="it-IT" dirty="0">
                <a:solidFill>
                  <a:schemeClr val="accent1"/>
                </a:solidFill>
              </a:rPr>
              <a:t>servizio di asporto rifiuti </a:t>
            </a:r>
            <a:r>
              <a:rPr lang="it-IT" dirty="0" smtClean="0">
                <a:solidFill>
                  <a:schemeClr val="accent1"/>
                </a:solidFill>
              </a:rPr>
              <a:t/>
            </a:r>
            <a:br>
              <a:rPr lang="it-IT" dirty="0" smtClean="0">
                <a:solidFill>
                  <a:schemeClr val="accent1"/>
                </a:solidFill>
              </a:rPr>
            </a:br>
            <a:r>
              <a:rPr lang="it-IT" dirty="0" smtClean="0">
                <a:solidFill>
                  <a:schemeClr val="accent1"/>
                </a:solidFill>
              </a:rPr>
              <a:t>nell’ </a:t>
            </a:r>
            <a:r>
              <a:rPr lang="it-IT" dirty="0" err="1" smtClean="0">
                <a:solidFill>
                  <a:schemeClr val="accent1"/>
                </a:solidFill>
              </a:rPr>
              <a:t>Ato</a:t>
            </a:r>
            <a:r>
              <a:rPr lang="it-IT" dirty="0" smtClean="0">
                <a:solidFill>
                  <a:schemeClr val="accent1"/>
                </a:solidFill>
              </a:rPr>
              <a:t> </a:t>
            </a:r>
            <a:r>
              <a:rPr lang="it-IT" dirty="0">
                <a:solidFill>
                  <a:schemeClr val="accent1"/>
                </a:solidFill>
              </a:rPr>
              <a:t>Toscana </a:t>
            </a:r>
            <a:r>
              <a:rPr lang="it-IT" dirty="0" smtClean="0">
                <a:solidFill>
                  <a:schemeClr val="accent1"/>
                </a:solidFill>
              </a:rPr>
              <a:t>sud</a:t>
            </a:r>
            <a:r>
              <a:rPr lang="it-IT" dirty="0">
                <a:solidFill>
                  <a:schemeClr val="accent1"/>
                </a:solidFill>
              </a:rPr>
              <a:t/>
            </a:r>
            <a:br>
              <a:rPr lang="it-IT" dirty="0">
                <a:solidFill>
                  <a:schemeClr val="accent1"/>
                </a:solidFill>
              </a:rPr>
            </a:br>
            <a:r>
              <a:rPr lang="it-IT" sz="2700" cap="none" dirty="0">
                <a:solidFill>
                  <a:schemeClr val="tx1">
                    <a:lumMod val="95000"/>
                    <a:lumOff val="5000"/>
                  </a:schemeClr>
                </a:solidFill>
              </a:rPr>
              <a:t/>
            </a:r>
            <a:br>
              <a:rPr lang="it-IT" sz="2700" cap="none" dirty="0">
                <a:solidFill>
                  <a:schemeClr val="tx1">
                    <a:lumMod val="95000"/>
                    <a:lumOff val="5000"/>
                  </a:schemeClr>
                </a:solidFill>
              </a:rPr>
            </a:br>
            <a:r>
              <a:rPr lang="it-IT" sz="2700" cap="none" dirty="0" smtClean="0">
                <a:solidFill>
                  <a:schemeClr val="tx1">
                    <a:lumMod val="95000"/>
                    <a:lumOff val="5000"/>
                  </a:schemeClr>
                </a:solidFill>
              </a:rPr>
              <a:t>Federico Della Puppa</a:t>
            </a:r>
            <a:br>
              <a:rPr lang="it-IT" sz="2700" cap="none" dirty="0" smtClean="0">
                <a:solidFill>
                  <a:schemeClr val="tx1">
                    <a:lumMod val="95000"/>
                    <a:lumOff val="5000"/>
                  </a:schemeClr>
                </a:solidFill>
              </a:rPr>
            </a:br>
            <a:r>
              <a:rPr lang="it-IT" sz="2000" cap="none" dirty="0" smtClean="0">
                <a:solidFill>
                  <a:schemeClr val="tx1">
                    <a:lumMod val="95000"/>
                    <a:lumOff val="5000"/>
                  </a:schemeClr>
                </a:solidFill>
              </a:rPr>
              <a:t>Centro Studi </a:t>
            </a:r>
            <a:r>
              <a:rPr lang="it-IT" sz="2000" cap="none" dirty="0" smtClean="0">
                <a:solidFill>
                  <a:schemeClr val="tx1">
                    <a:lumMod val="95000"/>
                    <a:lumOff val="5000"/>
                  </a:schemeClr>
                </a:solidFill>
              </a:rPr>
              <a:t>Sintesi</a:t>
            </a:r>
            <a:r>
              <a:rPr lang="it-IT" sz="1600" cap="none" dirty="0">
                <a:solidFill>
                  <a:schemeClr val="tx1">
                    <a:lumMod val="95000"/>
                    <a:lumOff val="5000"/>
                  </a:schemeClr>
                </a:solidFill>
              </a:rPr>
              <a:t/>
            </a:r>
            <a:br>
              <a:rPr lang="it-IT" sz="1600" cap="none" dirty="0">
                <a:solidFill>
                  <a:schemeClr val="tx1">
                    <a:lumMod val="95000"/>
                    <a:lumOff val="5000"/>
                  </a:schemeClr>
                </a:solidFill>
              </a:rPr>
            </a:br>
            <a:r>
              <a:rPr lang="it-IT" sz="1600" cap="none" dirty="0" smtClean="0">
                <a:solidFill>
                  <a:schemeClr val="tx1">
                    <a:lumMod val="95000"/>
                    <a:lumOff val="5000"/>
                  </a:schemeClr>
                </a:solidFill>
              </a:rPr>
              <a:t/>
            </a:r>
            <a:br>
              <a:rPr lang="it-IT" sz="1600" cap="none" dirty="0" smtClean="0">
                <a:solidFill>
                  <a:schemeClr val="tx1">
                    <a:lumMod val="95000"/>
                    <a:lumOff val="5000"/>
                  </a:schemeClr>
                </a:solidFill>
              </a:rPr>
            </a:br>
            <a:r>
              <a:rPr lang="it-IT" sz="2000" cap="none" dirty="0">
                <a:solidFill>
                  <a:schemeClr val="tx1">
                    <a:lumMod val="95000"/>
                    <a:lumOff val="5000"/>
                  </a:schemeClr>
                </a:solidFill>
              </a:rPr>
              <a:t/>
            </a:r>
            <a:br>
              <a:rPr lang="it-IT" sz="2000" cap="none" dirty="0">
                <a:solidFill>
                  <a:schemeClr val="tx1">
                    <a:lumMod val="95000"/>
                    <a:lumOff val="5000"/>
                  </a:schemeClr>
                </a:solidFill>
              </a:rPr>
            </a:br>
            <a:r>
              <a:rPr lang="it-IT" sz="2000" cap="none" dirty="0" smtClean="0">
                <a:solidFill>
                  <a:schemeClr val="tx1">
                    <a:lumMod val="95000"/>
                    <a:lumOff val="5000"/>
                  </a:schemeClr>
                </a:solidFill>
              </a:rPr>
              <a:t/>
            </a:r>
            <a:br>
              <a:rPr lang="it-IT" sz="2000" cap="none" dirty="0" smtClean="0">
                <a:solidFill>
                  <a:schemeClr val="tx1">
                    <a:lumMod val="95000"/>
                    <a:lumOff val="5000"/>
                  </a:schemeClr>
                </a:solidFill>
              </a:rPr>
            </a:br>
            <a:r>
              <a:rPr lang="it-IT" sz="2000" cap="none" dirty="0">
                <a:solidFill>
                  <a:schemeClr val="tx1">
                    <a:lumMod val="95000"/>
                    <a:lumOff val="5000"/>
                  </a:schemeClr>
                </a:solidFill>
              </a:rPr>
              <a:t/>
            </a:r>
            <a:br>
              <a:rPr lang="it-IT" sz="2000" cap="none" dirty="0">
                <a:solidFill>
                  <a:schemeClr val="tx1">
                    <a:lumMod val="95000"/>
                    <a:lumOff val="5000"/>
                  </a:schemeClr>
                </a:solidFill>
              </a:rPr>
            </a:br>
            <a:r>
              <a:rPr lang="it-IT" sz="2000" cap="none" dirty="0" smtClean="0">
                <a:solidFill>
                  <a:schemeClr val="tx1">
                    <a:lumMod val="95000"/>
                    <a:lumOff val="5000"/>
                  </a:schemeClr>
                </a:solidFill>
              </a:rPr>
              <a:t>Siena, 13 marzo </a:t>
            </a:r>
            <a:r>
              <a:rPr lang="it-IT" sz="2000" cap="none" dirty="0" smtClean="0">
                <a:solidFill>
                  <a:schemeClr val="tx1">
                    <a:lumMod val="95000"/>
                    <a:lumOff val="5000"/>
                  </a:schemeClr>
                </a:solidFill>
              </a:rPr>
              <a:t>2017</a:t>
            </a:r>
            <a:endParaRPr lang="it-IT" b="1" dirty="0">
              <a:solidFill>
                <a:schemeClr val="tx1">
                  <a:lumMod val="95000"/>
                  <a:lumOff val="5000"/>
                </a:schemeClr>
              </a:solidFill>
            </a:endParaRPr>
          </a:p>
        </p:txBody>
      </p:sp>
    </p:spTree>
    <p:extLst>
      <p:ext uri="{BB962C8B-B14F-4D97-AF65-F5344CB8AC3E}">
        <p14:creationId xmlns:p14="http://schemas.microsoft.com/office/powerpoint/2010/main" val="1092893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57416" y="152253"/>
            <a:ext cx="8520757" cy="1200329"/>
          </a:xfrm>
          <a:prstGeom prst="rect">
            <a:avLst/>
          </a:prstGeom>
          <a:noFill/>
        </p:spPr>
        <p:txBody>
          <a:bodyPr wrap="square" rtlCol="0">
            <a:spAutoFit/>
          </a:bodyPr>
          <a:lstStyle/>
          <a:p>
            <a:pPr algn="ctr"/>
            <a:r>
              <a:rPr lang="it-IT" sz="3600" b="1" dirty="0" smtClean="0">
                <a:solidFill>
                  <a:schemeClr val="accent1"/>
                </a:solidFill>
                <a:latin typeface="+mj-lt"/>
                <a:ea typeface="+mj-ea"/>
                <a:cs typeface="+mj-cs"/>
              </a:rPr>
              <a:t>Aumenti non in linea </a:t>
            </a:r>
          </a:p>
          <a:p>
            <a:pPr algn="ctr"/>
            <a:r>
              <a:rPr lang="it-IT" sz="3600" b="1" dirty="0" smtClean="0">
                <a:solidFill>
                  <a:schemeClr val="accent1"/>
                </a:solidFill>
                <a:latin typeface="+mj-lt"/>
                <a:ea typeface="+mj-ea"/>
                <a:cs typeface="+mj-cs"/>
              </a:rPr>
              <a:t>con le dinamiche regionali e nazionali</a:t>
            </a:r>
            <a:endParaRPr lang="it-IT" sz="3600" b="1" dirty="0">
              <a:solidFill>
                <a:schemeClr val="accent1"/>
              </a:solidFill>
              <a:latin typeface="+mj-lt"/>
              <a:ea typeface="+mj-ea"/>
              <a:cs typeface="+mj-cs"/>
            </a:endParaRPr>
          </a:p>
        </p:txBody>
      </p:sp>
      <p:sp>
        <p:nvSpPr>
          <p:cNvPr id="11" name="Rettangolo 10"/>
          <p:cNvSpPr/>
          <p:nvPr/>
        </p:nvSpPr>
        <p:spPr>
          <a:xfrm>
            <a:off x="6060162" y="6040282"/>
            <a:ext cx="2293448" cy="276999"/>
          </a:xfrm>
          <a:prstGeom prst="rect">
            <a:avLst/>
          </a:prstGeom>
        </p:spPr>
        <p:txBody>
          <a:bodyPr wrap="none">
            <a:spAutoFit/>
          </a:bodyPr>
          <a:lstStyle/>
          <a:p>
            <a:r>
              <a:rPr lang="it-IT" sz="1200" i="1" dirty="0">
                <a:solidFill>
                  <a:srgbClr val="000000"/>
                </a:solidFill>
                <a:latin typeface="Calibri" panose="020F0502020204030204" pitchFamily="34" charset="0"/>
              </a:rPr>
              <a:t>Fonte: ISPRA 2015 e Confindustria</a:t>
            </a:r>
            <a:endParaRPr lang="it-IT" sz="1200" i="1" dirty="0"/>
          </a:p>
        </p:txBody>
      </p:sp>
      <p:graphicFrame>
        <p:nvGraphicFramePr>
          <p:cNvPr id="7" name="Tabella 6"/>
          <p:cNvGraphicFramePr>
            <a:graphicFrameLocks noGrp="1"/>
          </p:cNvGraphicFramePr>
          <p:nvPr>
            <p:extLst>
              <p:ext uri="{D42A27DB-BD31-4B8C-83A1-F6EECF244321}">
                <p14:modId xmlns:p14="http://schemas.microsoft.com/office/powerpoint/2010/main" val="96421980"/>
              </p:ext>
            </p:extLst>
          </p:nvPr>
        </p:nvGraphicFramePr>
        <p:xfrm>
          <a:off x="845404" y="2062630"/>
          <a:ext cx="7416826" cy="3945255"/>
        </p:xfrm>
        <a:graphic>
          <a:graphicData uri="http://schemas.openxmlformats.org/drawingml/2006/table">
            <a:tbl>
              <a:tblPr/>
              <a:tblGrid>
                <a:gridCol w="1609310">
                  <a:extLst>
                    <a:ext uri="{9D8B030D-6E8A-4147-A177-3AD203B41FA5}">
                      <a16:colId xmlns="" xmlns:a16="http://schemas.microsoft.com/office/drawing/2014/main" val="3227311571"/>
                    </a:ext>
                  </a:extLst>
                </a:gridCol>
                <a:gridCol w="979581">
                  <a:extLst>
                    <a:ext uri="{9D8B030D-6E8A-4147-A177-3AD203B41FA5}">
                      <a16:colId xmlns="" xmlns:a16="http://schemas.microsoft.com/office/drawing/2014/main" val="1772603619"/>
                    </a:ext>
                  </a:extLst>
                </a:gridCol>
                <a:gridCol w="979581">
                  <a:extLst>
                    <a:ext uri="{9D8B030D-6E8A-4147-A177-3AD203B41FA5}">
                      <a16:colId xmlns="" xmlns:a16="http://schemas.microsoft.com/office/drawing/2014/main" val="2552438983"/>
                    </a:ext>
                  </a:extLst>
                </a:gridCol>
                <a:gridCol w="1350054">
                  <a:extLst>
                    <a:ext uri="{9D8B030D-6E8A-4147-A177-3AD203B41FA5}">
                      <a16:colId xmlns="" xmlns:a16="http://schemas.microsoft.com/office/drawing/2014/main" val="3911100451"/>
                    </a:ext>
                  </a:extLst>
                </a:gridCol>
                <a:gridCol w="2498300">
                  <a:extLst>
                    <a:ext uri="{9D8B030D-6E8A-4147-A177-3AD203B41FA5}">
                      <a16:colId xmlns="" xmlns:a16="http://schemas.microsoft.com/office/drawing/2014/main" val="3765866002"/>
                    </a:ext>
                  </a:extLst>
                </a:gridCol>
              </a:tblGrid>
              <a:tr h="190500">
                <a:tc>
                  <a:txBody>
                    <a:bodyPr/>
                    <a:lstStyle/>
                    <a:p>
                      <a:pPr algn="l" fontAlgn="b"/>
                      <a:r>
                        <a:rPr lang="it-IT" sz="1800" b="0" i="0" u="none" strike="noStrike">
                          <a:solidFill>
                            <a:srgbClr val="000000"/>
                          </a:solidFill>
                          <a:effectLst/>
                          <a:latin typeface="Calibri" panose="020F0502020204030204" pitchFamily="34" charset="0"/>
                        </a:rPr>
                        <a:t>ATO TOSCANA SUD</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800" b="0" i="0" u="none" strike="noStrike">
                          <a:solidFill>
                            <a:srgbClr val="000000"/>
                          </a:solidFill>
                          <a:effectLst/>
                          <a:latin typeface="Calibri" panose="020F0502020204030204" pitchFamily="34" charset="0"/>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800" b="0"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it-IT" sz="1800" b="0" i="0" u="none" strike="noStrike">
                          <a:solidFill>
                            <a:srgbClr val="000000"/>
                          </a:solidFill>
                          <a:effectLst/>
                          <a:latin typeface="Calibri" panose="020F0502020204030204" pitchFamily="34" charset="0"/>
                        </a:rPr>
                        <a:t>incremento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800" b="0" i="0" u="none" strike="noStrike">
                          <a:solidFill>
                            <a:srgbClr val="000000"/>
                          </a:solidFill>
                          <a:effectLst/>
                          <a:latin typeface="Calibri" panose="020F0502020204030204" pitchFamily="34" charset="0"/>
                        </a:rPr>
                        <a:t>variazione 2013-2014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796727064"/>
                  </a:ext>
                </a:extLst>
              </a:tr>
              <a:tr h="190500">
                <a:tc>
                  <a:txBody>
                    <a:bodyPr/>
                    <a:lstStyle/>
                    <a:p>
                      <a:pPr algn="l" fontAlgn="b"/>
                      <a:r>
                        <a:rPr lang="it-IT" sz="1800" b="0" i="0" u="none" strike="noStrike">
                          <a:solidFill>
                            <a:srgbClr val="000000"/>
                          </a:solidFill>
                          <a:effectLst/>
                          <a:latin typeface="Calibri" panose="020F0502020204030204" pitchFamily="34" charset="0"/>
                        </a:rPr>
                        <a:t>€/abitante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a:solidFill>
                            <a:srgbClr val="000000"/>
                          </a:solidFill>
                          <a:effectLst/>
                          <a:latin typeface="Calibri" panose="020F0502020204030204" pitchFamily="34" charset="0"/>
                        </a:rPr>
                        <a:t>198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11,3%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70825318"/>
                  </a:ext>
                </a:extLst>
              </a:tr>
              <a:tr h="190500">
                <a:tc>
                  <a:txBody>
                    <a:bodyPr/>
                    <a:lstStyle/>
                    <a:p>
                      <a:pPr algn="l" fontAlgn="b"/>
                      <a:r>
                        <a:rPr lang="it-IT" sz="1800" b="0" i="0" u="none" strike="noStrike">
                          <a:solidFill>
                            <a:srgbClr val="000000"/>
                          </a:solidFill>
                          <a:effectLst/>
                          <a:latin typeface="Calibri" panose="020F0502020204030204" pitchFamily="34" charset="0"/>
                        </a:rPr>
                        <a:t>€/tonnellata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336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a:solidFill>
                            <a:srgbClr val="000000"/>
                          </a:solidFill>
                          <a:effectLst/>
                          <a:latin typeface="Calibri" panose="020F0502020204030204" pitchFamily="34" charset="0"/>
                        </a:rPr>
                        <a:t>384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48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12,6%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68778397"/>
                  </a:ext>
                </a:extLst>
              </a:tr>
              <a:tr h="190500">
                <a:tc>
                  <a:txBody>
                    <a:bodyPr/>
                    <a:lstStyle/>
                    <a:p>
                      <a:pPr algn="l" fontAlgn="b"/>
                      <a:endParaRPr lang="it-IT"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72504254"/>
                  </a:ext>
                </a:extLst>
              </a:tr>
              <a:tr h="190500">
                <a:tc>
                  <a:txBody>
                    <a:bodyPr/>
                    <a:lstStyle/>
                    <a:p>
                      <a:pPr algn="l" fontAlgn="b"/>
                      <a:r>
                        <a:rPr lang="it-IT" sz="1800" b="0" i="0" u="none" strike="noStrike">
                          <a:solidFill>
                            <a:srgbClr val="000000"/>
                          </a:solidFill>
                          <a:effectLst/>
                          <a:latin typeface="Calibri" panose="020F0502020204030204" pitchFamily="34" charset="0"/>
                        </a:rPr>
                        <a:t>TOSCANA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800" b="0" i="0" u="none" strike="noStrike">
                          <a:solidFill>
                            <a:srgbClr val="000000"/>
                          </a:solidFill>
                          <a:effectLst/>
                          <a:latin typeface="Calibri" panose="020F0502020204030204" pitchFamily="34" charset="0"/>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800" b="0"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it-IT" sz="1800" b="0" i="0" u="none" strike="noStrike">
                          <a:solidFill>
                            <a:srgbClr val="000000"/>
                          </a:solidFill>
                          <a:effectLst/>
                          <a:latin typeface="Calibri" panose="020F0502020204030204" pitchFamily="34" charset="0"/>
                        </a:rPr>
                        <a:t>incremento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800" b="0" i="0" u="none" strike="noStrike">
                          <a:solidFill>
                            <a:srgbClr val="000000"/>
                          </a:solidFill>
                          <a:effectLst/>
                          <a:latin typeface="Calibri" panose="020F0502020204030204" pitchFamily="34" charset="0"/>
                        </a:rPr>
                        <a:t>variazione 2013-2014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785405700"/>
                  </a:ext>
                </a:extLst>
              </a:tr>
              <a:tr h="121004">
                <a:tc>
                  <a:txBody>
                    <a:bodyPr/>
                    <a:lstStyle/>
                    <a:p>
                      <a:pPr algn="l" fontAlgn="b"/>
                      <a:r>
                        <a:rPr lang="it-IT" sz="1800" b="0" i="0" u="none" strike="noStrike" dirty="0">
                          <a:solidFill>
                            <a:srgbClr val="000000"/>
                          </a:solidFill>
                          <a:effectLst/>
                          <a:latin typeface="Calibri" panose="020F0502020204030204" pitchFamily="34" charset="0"/>
                        </a:rPr>
                        <a:t>€/abitante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228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213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-7,0%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3854693"/>
                  </a:ext>
                </a:extLst>
              </a:tr>
              <a:tr h="190500">
                <a:tc>
                  <a:txBody>
                    <a:bodyPr/>
                    <a:lstStyle/>
                    <a:p>
                      <a:pPr algn="l" fontAlgn="b"/>
                      <a:r>
                        <a:rPr lang="it-IT" sz="1800" b="0" i="0" u="none" strike="noStrike">
                          <a:solidFill>
                            <a:srgbClr val="000000"/>
                          </a:solidFill>
                          <a:effectLst/>
                          <a:latin typeface="Calibri" panose="020F0502020204030204" pitchFamily="34" charset="0"/>
                        </a:rPr>
                        <a:t>€/tonnellata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317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329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12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3,8%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06905129"/>
                  </a:ext>
                </a:extLst>
              </a:tr>
              <a:tr h="190500">
                <a:tc>
                  <a:txBody>
                    <a:bodyPr/>
                    <a:lstStyle/>
                    <a:p>
                      <a:pPr algn="l" fontAlgn="b"/>
                      <a:endParaRPr lang="it-IT" sz="18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97432531"/>
                  </a:ext>
                </a:extLst>
              </a:tr>
              <a:tr h="190500">
                <a:tc>
                  <a:txBody>
                    <a:bodyPr/>
                    <a:lstStyle/>
                    <a:p>
                      <a:pPr algn="l" fontAlgn="b"/>
                      <a:r>
                        <a:rPr lang="it-IT" sz="1800" b="0" i="0" u="none" strike="noStrike">
                          <a:solidFill>
                            <a:srgbClr val="000000"/>
                          </a:solidFill>
                          <a:effectLst/>
                          <a:latin typeface="Calibri" panose="020F0502020204030204" pitchFamily="34" charset="0"/>
                        </a:rPr>
                        <a:t>ITALIA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800" b="0" i="0" u="none" strike="noStrike">
                          <a:solidFill>
                            <a:srgbClr val="000000"/>
                          </a:solidFill>
                          <a:effectLst/>
                          <a:latin typeface="Calibri" panose="020F0502020204030204" pitchFamily="34" charset="0"/>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800" b="0"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it-IT" sz="1800" b="0" i="0" u="none" strike="noStrike">
                          <a:solidFill>
                            <a:srgbClr val="000000"/>
                          </a:solidFill>
                          <a:effectLst/>
                          <a:latin typeface="Calibri" panose="020F0502020204030204" pitchFamily="34" charset="0"/>
                        </a:rPr>
                        <a:t>incremento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800" b="0" i="0" u="none" strike="noStrike">
                          <a:solidFill>
                            <a:srgbClr val="000000"/>
                          </a:solidFill>
                          <a:effectLst/>
                          <a:latin typeface="Calibri" panose="020F0502020204030204" pitchFamily="34" charset="0"/>
                        </a:rPr>
                        <a:t>variazione 2013-2014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4265407919"/>
                  </a:ext>
                </a:extLst>
              </a:tr>
              <a:tr h="190500">
                <a:tc>
                  <a:txBody>
                    <a:bodyPr/>
                    <a:lstStyle/>
                    <a:p>
                      <a:pPr algn="l" fontAlgn="b"/>
                      <a:r>
                        <a:rPr lang="it-IT" sz="1800" b="0" i="0" u="none" strike="noStrike">
                          <a:solidFill>
                            <a:srgbClr val="000000"/>
                          </a:solidFill>
                          <a:effectLst/>
                          <a:latin typeface="Calibri" panose="020F0502020204030204" pitchFamily="34" charset="0"/>
                        </a:rPr>
                        <a:t>€/abitante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211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214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a:solidFill>
                            <a:srgbClr val="000000"/>
                          </a:solidFill>
                          <a:effectLst/>
                          <a:latin typeface="Calibri" panose="020F0502020204030204" pitchFamily="34" charset="0"/>
                        </a:rPr>
                        <a:t>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44021676"/>
                  </a:ext>
                </a:extLst>
              </a:tr>
              <a:tr h="137535">
                <a:tc>
                  <a:txBody>
                    <a:bodyPr/>
                    <a:lstStyle/>
                    <a:p>
                      <a:pPr algn="l" fontAlgn="b"/>
                      <a:r>
                        <a:rPr lang="it-IT" sz="1800" b="0" i="0" u="none" strike="noStrike">
                          <a:solidFill>
                            <a:srgbClr val="000000"/>
                          </a:solidFill>
                          <a:effectLst/>
                          <a:latin typeface="Calibri" panose="020F0502020204030204" pitchFamily="34" charset="0"/>
                        </a:rPr>
                        <a:t>€/tonnellata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357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371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rgbClr val="000000"/>
                          </a:solidFill>
                          <a:effectLst/>
                          <a:latin typeface="Calibri" panose="020F0502020204030204" pitchFamily="34" charset="0"/>
                        </a:rPr>
                        <a:t>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a:solidFill>
                            <a:srgbClr val="000000"/>
                          </a:solidFill>
                          <a:effectLst/>
                          <a:latin typeface="Calibri" panose="020F0502020204030204" pitchFamily="34" charset="0"/>
                        </a:rPr>
                        <a:t>3,8%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23535726"/>
                  </a:ext>
                </a:extLst>
              </a:tr>
            </a:tbl>
          </a:graphicData>
        </a:graphic>
      </p:graphicFrame>
      <p:sp>
        <p:nvSpPr>
          <p:cNvPr id="6" name="CasellaDiTesto 5"/>
          <p:cNvSpPr txBox="1"/>
          <p:nvPr/>
        </p:nvSpPr>
        <p:spPr>
          <a:xfrm>
            <a:off x="827584" y="1340768"/>
            <a:ext cx="7734965" cy="646331"/>
          </a:xfrm>
          <a:prstGeom prst="rect">
            <a:avLst/>
          </a:prstGeom>
          <a:noFill/>
        </p:spPr>
        <p:txBody>
          <a:bodyPr wrap="square" rtlCol="0">
            <a:spAutoFit/>
          </a:bodyPr>
          <a:lstStyle/>
          <a:p>
            <a:r>
              <a:rPr lang="it-IT" b="1" dirty="0"/>
              <a:t>Costi unitari della gestione dei rifiuti e variazione 2013-2014, </a:t>
            </a:r>
            <a:r>
              <a:rPr lang="it-IT" b="1" dirty="0" err="1"/>
              <a:t>Ato</a:t>
            </a:r>
            <a:r>
              <a:rPr lang="it-IT" b="1" dirty="0"/>
              <a:t> Toscana Sud, Italia e Toscana</a:t>
            </a:r>
          </a:p>
        </p:txBody>
      </p:sp>
      <p:sp>
        <p:nvSpPr>
          <p:cNvPr id="2" name="Segnaposto numero diapositiva 1"/>
          <p:cNvSpPr>
            <a:spLocks noGrp="1"/>
          </p:cNvSpPr>
          <p:nvPr>
            <p:ph type="sldNum" sz="quarter" idx="12"/>
          </p:nvPr>
        </p:nvSpPr>
        <p:spPr>
          <a:xfrm>
            <a:off x="6441988" y="6309925"/>
            <a:ext cx="2133600" cy="281271"/>
          </a:xfrm>
        </p:spPr>
        <p:txBody>
          <a:bodyPr/>
          <a:lstStyle/>
          <a:p>
            <a:fld id="{A833D84A-032A-4297-A1D5-C620F1BDBFBC}" type="slidenum">
              <a:rPr lang="it-IT" smtClean="0"/>
              <a:pPr/>
              <a:t>10</a:t>
            </a:fld>
            <a:endParaRPr lang="it-IT" dirty="0"/>
          </a:p>
        </p:txBody>
      </p:sp>
    </p:spTree>
    <p:extLst>
      <p:ext uri="{BB962C8B-B14F-4D97-AF65-F5344CB8AC3E}">
        <p14:creationId xmlns:p14="http://schemas.microsoft.com/office/powerpoint/2010/main" val="57570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404664"/>
            <a:ext cx="9144000" cy="646331"/>
          </a:xfrm>
          <a:prstGeom prst="rect">
            <a:avLst/>
          </a:prstGeom>
          <a:noFill/>
        </p:spPr>
        <p:txBody>
          <a:bodyPr wrap="square" rtlCol="0">
            <a:spAutoFit/>
          </a:bodyPr>
          <a:lstStyle/>
          <a:p>
            <a:pPr algn="ctr"/>
            <a:r>
              <a:rPr lang="it-IT" sz="3600" b="1" dirty="0" smtClean="0">
                <a:solidFill>
                  <a:schemeClr val="accent1"/>
                </a:solidFill>
                <a:latin typeface="+mj-lt"/>
                <a:ea typeface="+mj-ea"/>
                <a:cs typeface="+mj-cs"/>
              </a:rPr>
              <a:t>Diminuzione dell’efficienza e aumento dei costi</a:t>
            </a:r>
            <a:endParaRPr lang="it-IT" sz="3600" b="1" dirty="0">
              <a:solidFill>
                <a:schemeClr val="accent1"/>
              </a:solidFill>
              <a:latin typeface="+mj-lt"/>
              <a:ea typeface="+mj-ea"/>
              <a:cs typeface="+mj-cs"/>
            </a:endParaRPr>
          </a:p>
        </p:txBody>
      </p:sp>
      <p:sp>
        <p:nvSpPr>
          <p:cNvPr id="2" name="CasellaDiTesto 1"/>
          <p:cNvSpPr txBox="1"/>
          <p:nvPr/>
        </p:nvSpPr>
        <p:spPr>
          <a:xfrm>
            <a:off x="539552" y="1722288"/>
            <a:ext cx="7920881" cy="4154984"/>
          </a:xfrm>
          <a:prstGeom prst="rect">
            <a:avLst/>
          </a:prstGeom>
          <a:noFill/>
        </p:spPr>
        <p:txBody>
          <a:bodyPr wrap="square" rtlCol="0">
            <a:spAutoFit/>
          </a:bodyPr>
          <a:lstStyle/>
          <a:p>
            <a:pPr marL="342900" indent="-342900" algn="just">
              <a:buFont typeface="Arial" charset="0"/>
              <a:buChar char="•"/>
            </a:pPr>
            <a:r>
              <a:rPr lang="it-IT" sz="2400" b="1" dirty="0" smtClean="0"/>
              <a:t>incremento </a:t>
            </a:r>
            <a:r>
              <a:rPr lang="it-IT" sz="2400" b="1" dirty="0" smtClean="0"/>
              <a:t>del </a:t>
            </a:r>
            <a:r>
              <a:rPr lang="it-IT" sz="2400" b="1" dirty="0" smtClean="0">
                <a:solidFill>
                  <a:srgbClr val="FF0000"/>
                </a:solidFill>
              </a:rPr>
              <a:t>+12%</a:t>
            </a:r>
            <a:r>
              <a:rPr lang="it-IT" sz="2400" b="1" dirty="0" smtClean="0"/>
              <a:t> dei </a:t>
            </a:r>
            <a:r>
              <a:rPr lang="it-IT" sz="2400" b="1" dirty="0"/>
              <a:t>costi sostenuti dai cittadini</a:t>
            </a:r>
            <a:r>
              <a:rPr lang="it-IT" sz="2400" dirty="0"/>
              <a:t> </a:t>
            </a:r>
            <a:r>
              <a:rPr lang="it-IT" sz="2400" dirty="0" smtClean="0"/>
              <a:t>al </a:t>
            </a:r>
            <a:r>
              <a:rPr lang="it-IT" sz="2400" dirty="0"/>
              <a:t>quale corrisponde </a:t>
            </a:r>
            <a:r>
              <a:rPr lang="it-IT" sz="2400" dirty="0" smtClean="0"/>
              <a:t>una </a:t>
            </a:r>
            <a:r>
              <a:rPr lang="it-IT" sz="2400" b="1" dirty="0"/>
              <a:t>diminuzione </a:t>
            </a:r>
            <a:r>
              <a:rPr lang="it-IT" sz="2400" b="1" dirty="0" smtClean="0"/>
              <a:t>del -4% delle </a:t>
            </a:r>
            <a:r>
              <a:rPr lang="it-IT" sz="2400" b="1" dirty="0"/>
              <a:t>tonnellate prodotte</a:t>
            </a:r>
            <a:r>
              <a:rPr lang="it-IT" sz="2400" dirty="0"/>
              <a:t> </a:t>
            </a:r>
            <a:r>
              <a:rPr lang="it-IT" sz="2400" dirty="0" smtClean="0"/>
              <a:t>(dal </a:t>
            </a:r>
            <a:r>
              <a:rPr lang="it-IT" sz="2400" dirty="0"/>
              <a:t>2013 al </a:t>
            </a:r>
            <a:r>
              <a:rPr lang="it-IT" sz="2400" dirty="0" smtClean="0"/>
              <a:t>2015)</a:t>
            </a:r>
            <a:endParaRPr lang="it-IT" sz="2400" dirty="0" smtClean="0"/>
          </a:p>
          <a:p>
            <a:pPr algn="just"/>
            <a:endParaRPr lang="it-IT" sz="2400" dirty="0"/>
          </a:p>
          <a:p>
            <a:pPr marL="342900" indent="-342900" algn="just">
              <a:buFont typeface="Arial" charset="0"/>
              <a:buChar char="•"/>
            </a:pPr>
            <a:r>
              <a:rPr lang="it-IT" sz="2400" b="1" dirty="0" smtClean="0"/>
              <a:t>i </a:t>
            </a:r>
            <a:r>
              <a:rPr lang="it-IT" sz="2400" b="1" dirty="0"/>
              <a:t>costi unitari al 2015 risultano </a:t>
            </a:r>
            <a:r>
              <a:rPr lang="it-IT" sz="2400" b="1" dirty="0" smtClean="0"/>
              <a:t>del +4% maggiori</a:t>
            </a:r>
            <a:r>
              <a:rPr lang="it-IT" sz="2400" dirty="0" smtClean="0"/>
              <a:t> </a:t>
            </a:r>
            <a:r>
              <a:rPr lang="it-IT" sz="2400" dirty="0"/>
              <a:t>rispetto sia le medie nazionali che </a:t>
            </a:r>
            <a:r>
              <a:rPr lang="it-IT" sz="2400" dirty="0" smtClean="0"/>
              <a:t>regionali, al contrario nel </a:t>
            </a:r>
            <a:r>
              <a:rPr lang="it-IT" sz="2400" dirty="0"/>
              <a:t>2013 i valori risultavano inferiori nell’ATO Toscana Sud rispetto i due contesti analizzati </a:t>
            </a:r>
            <a:r>
              <a:rPr lang="it-IT" sz="2400" dirty="0" smtClean="0"/>
              <a:t>(-13</a:t>
            </a:r>
            <a:r>
              <a:rPr lang="it-IT" sz="2400" dirty="0"/>
              <a:t>% rispetto la Toscana, -6% rispetto la media </a:t>
            </a:r>
            <a:r>
              <a:rPr lang="it-IT" sz="2400" dirty="0" smtClean="0"/>
              <a:t>nazionale)</a:t>
            </a:r>
          </a:p>
          <a:p>
            <a:pPr marL="342900" indent="-342900" algn="just">
              <a:buFont typeface="Arial" charset="0"/>
              <a:buChar char="•"/>
            </a:pPr>
            <a:endParaRPr lang="it-IT" sz="2400" dirty="0">
              <a:solidFill>
                <a:srgbClr val="FF0000"/>
              </a:solidFill>
            </a:endParaRPr>
          </a:p>
          <a:p>
            <a:pPr marL="342900" indent="-342900" algn="just">
              <a:buFont typeface="Arial" charset="0"/>
              <a:buChar char="•"/>
            </a:pPr>
            <a:r>
              <a:rPr lang="it-IT" sz="2400" b="1" dirty="0" smtClean="0">
                <a:solidFill>
                  <a:srgbClr val="FF0000"/>
                </a:solidFill>
                <a:sym typeface="Wingdings"/>
              </a:rPr>
              <a:t> </a:t>
            </a:r>
            <a:r>
              <a:rPr lang="it-IT" sz="2400" b="1" dirty="0" smtClean="0">
                <a:solidFill>
                  <a:srgbClr val="FF0000"/>
                </a:solidFill>
              </a:rPr>
              <a:t>modello gestionale inefficiente</a:t>
            </a:r>
            <a:endParaRPr lang="it-IT" sz="2400" dirty="0">
              <a:solidFill>
                <a:srgbClr val="FF0000"/>
              </a:solidFill>
            </a:endParaRPr>
          </a:p>
        </p:txBody>
      </p:sp>
      <p:sp>
        <p:nvSpPr>
          <p:cNvPr id="3" name="Segnaposto numero diapositiva 2"/>
          <p:cNvSpPr>
            <a:spLocks noGrp="1"/>
          </p:cNvSpPr>
          <p:nvPr>
            <p:ph type="sldNum" sz="quarter" idx="12"/>
          </p:nvPr>
        </p:nvSpPr>
        <p:spPr/>
        <p:txBody>
          <a:bodyPr/>
          <a:lstStyle/>
          <a:p>
            <a:fld id="{A833D84A-032A-4297-A1D5-C620F1BDBFBC}" type="slidenum">
              <a:rPr lang="it-IT" smtClean="0"/>
              <a:pPr/>
              <a:t>11</a:t>
            </a:fld>
            <a:endParaRPr lang="it-IT" dirty="0"/>
          </a:p>
        </p:txBody>
      </p:sp>
    </p:spTree>
    <p:extLst>
      <p:ext uri="{BB962C8B-B14F-4D97-AF65-F5344CB8AC3E}">
        <p14:creationId xmlns:p14="http://schemas.microsoft.com/office/powerpoint/2010/main" val="1439496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6200" y="334397"/>
            <a:ext cx="9067800" cy="646331"/>
          </a:xfrm>
          <a:prstGeom prst="rect">
            <a:avLst/>
          </a:prstGeom>
          <a:noFill/>
        </p:spPr>
        <p:txBody>
          <a:bodyPr wrap="square" rtlCol="0">
            <a:spAutoFit/>
          </a:bodyPr>
          <a:lstStyle/>
          <a:p>
            <a:pPr algn="ctr"/>
            <a:r>
              <a:rPr lang="it-IT" sz="3600" b="1" dirty="0" smtClean="0">
                <a:solidFill>
                  <a:schemeClr val="accent1"/>
                </a:solidFill>
                <a:latin typeface="+mj-lt"/>
                <a:ea typeface="+mj-ea"/>
                <a:cs typeface="+mj-cs"/>
              </a:rPr>
              <a:t>Performance </a:t>
            </a:r>
            <a:r>
              <a:rPr lang="it-IT" sz="3600" b="1" dirty="0" smtClean="0">
                <a:solidFill>
                  <a:schemeClr val="accent1"/>
                </a:solidFill>
                <a:latin typeface="+mj-lt"/>
                <a:ea typeface="+mj-ea"/>
                <a:cs typeface="+mj-cs"/>
              </a:rPr>
              <a:t>di </a:t>
            </a:r>
            <a:r>
              <a:rPr lang="it-IT" sz="3600" b="1" dirty="0" smtClean="0">
                <a:solidFill>
                  <a:schemeClr val="accent1"/>
                </a:solidFill>
                <a:latin typeface="+mj-lt"/>
                <a:ea typeface="+mj-ea"/>
                <a:cs typeface="+mj-cs"/>
              </a:rPr>
              <a:t>gestione in netto calo</a:t>
            </a:r>
            <a:endParaRPr lang="it-IT" sz="3600" b="1" dirty="0">
              <a:solidFill>
                <a:schemeClr val="accent1"/>
              </a:solidFill>
              <a:latin typeface="+mj-lt"/>
              <a:ea typeface="+mj-ea"/>
              <a:cs typeface="+mj-cs"/>
            </a:endParaRPr>
          </a:p>
        </p:txBody>
      </p:sp>
      <p:sp>
        <p:nvSpPr>
          <p:cNvPr id="2" name="CasellaDiTesto 1"/>
          <p:cNvSpPr txBox="1"/>
          <p:nvPr/>
        </p:nvSpPr>
        <p:spPr>
          <a:xfrm>
            <a:off x="611560" y="980728"/>
            <a:ext cx="7920880" cy="5509200"/>
          </a:xfrm>
          <a:prstGeom prst="rect">
            <a:avLst/>
          </a:prstGeom>
          <a:noFill/>
        </p:spPr>
        <p:txBody>
          <a:bodyPr wrap="square" rtlCol="0">
            <a:spAutoFit/>
          </a:bodyPr>
          <a:lstStyle/>
          <a:p>
            <a:pPr algn="just"/>
            <a:r>
              <a:rPr lang="it-IT" sz="2200" dirty="0" smtClean="0"/>
              <a:t>      Forte diminuzione </a:t>
            </a:r>
            <a:r>
              <a:rPr lang="it-IT" sz="2200" dirty="0"/>
              <a:t>della produttività </a:t>
            </a:r>
            <a:r>
              <a:rPr lang="it-IT" sz="2200" dirty="0" smtClean="0"/>
              <a:t>tra il 2013 e il 2015:</a:t>
            </a:r>
            <a:endParaRPr lang="it-IT" sz="2200" dirty="0" smtClean="0"/>
          </a:p>
          <a:p>
            <a:pPr marL="285750" indent="-285750" algn="just">
              <a:buFont typeface="Arial" panose="020B0604020202020204" pitchFamily="34" charset="0"/>
              <a:buChar char="•"/>
            </a:pPr>
            <a:endParaRPr lang="it-IT" sz="2200" dirty="0"/>
          </a:p>
          <a:p>
            <a:pPr marL="495300" lvl="1" indent="-357188" algn="just">
              <a:buFont typeface="Arial" charset="0"/>
              <a:buChar char="•"/>
            </a:pPr>
            <a:r>
              <a:rPr lang="it-IT" sz="2200" b="1" dirty="0"/>
              <a:t>riduzione progressiva della quantità di rifiuti gestiti per mezzo impiegato</a:t>
            </a:r>
            <a:r>
              <a:rPr lang="it-IT" sz="2200" dirty="0"/>
              <a:t>, pari al </a:t>
            </a:r>
            <a:r>
              <a:rPr lang="it-IT" sz="2200" b="1" dirty="0">
                <a:solidFill>
                  <a:srgbClr val="FF0000"/>
                </a:solidFill>
              </a:rPr>
              <a:t>19% in </a:t>
            </a:r>
            <a:r>
              <a:rPr lang="it-IT" sz="2200" b="1" dirty="0" smtClean="0">
                <a:solidFill>
                  <a:srgbClr val="FF0000"/>
                </a:solidFill>
              </a:rPr>
              <a:t>meno</a:t>
            </a:r>
            <a:r>
              <a:rPr lang="it-IT" sz="2200" dirty="0"/>
              <a:t> </a:t>
            </a:r>
            <a:r>
              <a:rPr lang="it-IT" sz="2200" dirty="0">
                <a:sym typeface="Wingdings"/>
              </a:rPr>
              <a:t> </a:t>
            </a:r>
            <a:r>
              <a:rPr lang="it-IT" sz="2200" dirty="0" smtClean="0">
                <a:sym typeface="Wingdings"/>
              </a:rPr>
              <a:t>il</a:t>
            </a:r>
            <a:r>
              <a:rPr lang="it-IT" sz="2200" dirty="0" smtClean="0"/>
              <a:t> </a:t>
            </a:r>
            <a:r>
              <a:rPr lang="it-IT" sz="2200" dirty="0"/>
              <a:t>rapporto tra </a:t>
            </a:r>
            <a:r>
              <a:rPr lang="it-IT" sz="2200" dirty="0" smtClean="0"/>
              <a:t>rifiuti </a:t>
            </a:r>
            <a:r>
              <a:rPr lang="it-IT" sz="2200" dirty="0"/>
              <a:t>gestiti per mezzo </a:t>
            </a:r>
            <a:r>
              <a:rPr lang="it-IT" sz="2200" dirty="0" smtClean="0"/>
              <a:t>utilizzato passa </a:t>
            </a:r>
            <a:r>
              <a:rPr lang="it-IT" sz="2200" dirty="0"/>
              <a:t>da 653 tonnellate a 597 tonnellate per addetto dal 2013 al </a:t>
            </a:r>
            <a:r>
              <a:rPr lang="it-IT" sz="2200" dirty="0" smtClean="0"/>
              <a:t>2015</a:t>
            </a:r>
          </a:p>
          <a:p>
            <a:pPr marL="495300" lvl="1" indent="-357188" algn="just">
              <a:buFont typeface="Arial" charset="0"/>
              <a:buChar char="•"/>
            </a:pPr>
            <a:endParaRPr lang="it-IT" sz="2200" b="1" dirty="0"/>
          </a:p>
          <a:p>
            <a:pPr marL="495300" lvl="1" indent="-357188" algn="just">
              <a:buFont typeface="Arial" charset="0"/>
              <a:buChar char="•"/>
            </a:pPr>
            <a:r>
              <a:rPr lang="it-IT" sz="2200" b="1" dirty="0" smtClean="0"/>
              <a:t>riduzione </a:t>
            </a:r>
            <a:r>
              <a:rPr lang="it-IT" sz="2200" b="1" dirty="0"/>
              <a:t>progressiva del numero di persone servite per addetto impiegato</a:t>
            </a:r>
            <a:r>
              <a:rPr lang="it-IT" sz="2200" dirty="0"/>
              <a:t>, pari a circa il </a:t>
            </a:r>
            <a:r>
              <a:rPr lang="it-IT" sz="2200" b="1" dirty="0">
                <a:solidFill>
                  <a:srgbClr val="FF0000"/>
                </a:solidFill>
              </a:rPr>
              <a:t>19% in </a:t>
            </a:r>
            <a:r>
              <a:rPr lang="it-IT" sz="2200" b="1" dirty="0" smtClean="0">
                <a:solidFill>
                  <a:srgbClr val="FF0000"/>
                </a:solidFill>
              </a:rPr>
              <a:t>meno</a:t>
            </a:r>
            <a:r>
              <a:rPr lang="it-IT" sz="2200" dirty="0"/>
              <a:t> </a:t>
            </a:r>
            <a:r>
              <a:rPr lang="it-IT" sz="2200" dirty="0">
                <a:sym typeface="Wingdings"/>
              </a:rPr>
              <a:t> </a:t>
            </a:r>
            <a:r>
              <a:rPr lang="it-IT" sz="2200" dirty="0" smtClean="0">
                <a:sym typeface="Wingdings"/>
              </a:rPr>
              <a:t>i</a:t>
            </a:r>
            <a:r>
              <a:rPr lang="it-IT" sz="2200" dirty="0" smtClean="0"/>
              <a:t>l </a:t>
            </a:r>
            <a:r>
              <a:rPr lang="it-IT" sz="2200" dirty="0"/>
              <a:t>rapporto </a:t>
            </a:r>
            <a:r>
              <a:rPr lang="it-IT" sz="2200" dirty="0" smtClean="0"/>
              <a:t>popolazione per addetto </a:t>
            </a:r>
            <a:r>
              <a:rPr lang="it-IT" sz="2200" dirty="0"/>
              <a:t>passa da </a:t>
            </a:r>
            <a:r>
              <a:rPr lang="it-IT" sz="2200" dirty="0" smtClean="0"/>
              <a:t>1.091 </a:t>
            </a:r>
            <a:r>
              <a:rPr lang="it-IT" sz="2200" dirty="0"/>
              <a:t>a 880 </a:t>
            </a:r>
            <a:r>
              <a:rPr lang="it-IT" sz="2200" dirty="0" smtClean="0"/>
              <a:t>per addetto dal </a:t>
            </a:r>
            <a:r>
              <a:rPr lang="it-IT" sz="2200" dirty="0"/>
              <a:t>2013 al </a:t>
            </a:r>
            <a:r>
              <a:rPr lang="it-IT" sz="2200" dirty="0" smtClean="0"/>
              <a:t>2015</a:t>
            </a:r>
          </a:p>
          <a:p>
            <a:pPr marL="495300" lvl="1" indent="-357188" algn="just">
              <a:buFont typeface="Arial" charset="0"/>
              <a:buChar char="•"/>
            </a:pPr>
            <a:endParaRPr lang="it-IT" sz="2200" b="1" dirty="0"/>
          </a:p>
          <a:p>
            <a:pPr marL="495300" lvl="1" indent="-357188" algn="just">
              <a:buFont typeface="Arial" charset="0"/>
              <a:buChar char="•"/>
            </a:pPr>
            <a:r>
              <a:rPr lang="it-IT" sz="2200" b="1" dirty="0" smtClean="0"/>
              <a:t>riduzione </a:t>
            </a:r>
            <a:r>
              <a:rPr lang="it-IT" sz="2200" b="1" dirty="0"/>
              <a:t>progressiva della quantità di tonnellate gestite per addetto</a:t>
            </a:r>
            <a:r>
              <a:rPr lang="it-IT" sz="2200" dirty="0"/>
              <a:t> pari </a:t>
            </a:r>
            <a:r>
              <a:rPr lang="it-IT" sz="2200" dirty="0" smtClean="0"/>
              <a:t>a </a:t>
            </a:r>
            <a:r>
              <a:rPr lang="it-IT" sz="2200" b="1" dirty="0" smtClean="0">
                <a:solidFill>
                  <a:srgbClr val="FF0000"/>
                </a:solidFill>
              </a:rPr>
              <a:t>23% in meno</a:t>
            </a:r>
            <a:r>
              <a:rPr lang="it-IT" sz="2200" dirty="0" smtClean="0"/>
              <a:t> </a:t>
            </a:r>
            <a:r>
              <a:rPr lang="it-IT" sz="2200" dirty="0" smtClean="0">
                <a:sym typeface="Wingdings"/>
              </a:rPr>
              <a:t> </a:t>
            </a:r>
            <a:r>
              <a:rPr lang="it-IT" sz="2200" dirty="0" smtClean="0"/>
              <a:t>il </a:t>
            </a:r>
            <a:r>
              <a:rPr lang="it-IT" sz="2200" dirty="0"/>
              <a:t>rapporto tra tonnellate gestite per addetto passa da 624 tonnellate a 480 tonnellate per addetto dal 2013 al 2015</a:t>
            </a:r>
            <a:r>
              <a:rPr lang="it-IT" sz="2200" dirty="0" smtClean="0"/>
              <a:t>.</a:t>
            </a:r>
            <a:endParaRPr lang="it-IT" sz="2200" dirty="0"/>
          </a:p>
        </p:txBody>
      </p:sp>
      <p:sp>
        <p:nvSpPr>
          <p:cNvPr id="5" name="Segnaposto numero diapositiva 4"/>
          <p:cNvSpPr>
            <a:spLocks noGrp="1"/>
          </p:cNvSpPr>
          <p:nvPr>
            <p:ph type="sldNum" sz="quarter" idx="12"/>
          </p:nvPr>
        </p:nvSpPr>
        <p:spPr/>
        <p:txBody>
          <a:bodyPr/>
          <a:lstStyle/>
          <a:p>
            <a:fld id="{A833D84A-032A-4297-A1D5-C620F1BDBFBC}" type="slidenum">
              <a:rPr lang="it-IT" smtClean="0"/>
              <a:pPr/>
              <a:t>12</a:t>
            </a:fld>
            <a:endParaRPr lang="it-IT" dirty="0"/>
          </a:p>
        </p:txBody>
      </p:sp>
    </p:spTree>
    <p:extLst>
      <p:ext uri="{BB962C8B-B14F-4D97-AF65-F5344CB8AC3E}">
        <p14:creationId xmlns:p14="http://schemas.microsoft.com/office/powerpoint/2010/main" val="1819014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6200" y="332656"/>
            <a:ext cx="9067800" cy="1200329"/>
          </a:xfrm>
          <a:prstGeom prst="rect">
            <a:avLst/>
          </a:prstGeom>
          <a:noFill/>
        </p:spPr>
        <p:txBody>
          <a:bodyPr wrap="square" rtlCol="0">
            <a:spAutoFit/>
          </a:bodyPr>
          <a:lstStyle/>
          <a:p>
            <a:pPr algn="ctr"/>
            <a:r>
              <a:rPr lang="it-IT" sz="3600" b="1" dirty="0">
                <a:solidFill>
                  <a:schemeClr val="accent1"/>
                </a:solidFill>
                <a:latin typeface="+mj-lt"/>
                <a:ea typeface="+mj-ea"/>
                <a:cs typeface="+mj-cs"/>
              </a:rPr>
              <a:t>Performance </a:t>
            </a:r>
            <a:r>
              <a:rPr lang="it-IT" sz="3600" b="1" dirty="0" smtClean="0">
                <a:solidFill>
                  <a:schemeClr val="accent1"/>
                </a:solidFill>
                <a:latin typeface="+mj-lt"/>
                <a:ea typeface="+mj-ea"/>
                <a:cs typeface="+mj-cs"/>
              </a:rPr>
              <a:t>positive </a:t>
            </a:r>
            <a:r>
              <a:rPr lang="it-IT" sz="3600" b="1" dirty="0">
                <a:solidFill>
                  <a:schemeClr val="accent1"/>
                </a:solidFill>
                <a:latin typeface="+mj-lt"/>
                <a:ea typeface="+mj-ea"/>
                <a:cs typeface="+mj-cs"/>
              </a:rPr>
              <a:t>per la </a:t>
            </a:r>
            <a:r>
              <a:rPr lang="it-IT" sz="3600" b="1" dirty="0" smtClean="0">
                <a:solidFill>
                  <a:schemeClr val="accent1"/>
                </a:solidFill>
                <a:latin typeface="+mj-lt"/>
                <a:ea typeface="+mj-ea"/>
                <a:cs typeface="+mj-cs"/>
              </a:rPr>
              <a:t>società</a:t>
            </a:r>
          </a:p>
          <a:p>
            <a:pPr algn="ctr"/>
            <a:r>
              <a:rPr lang="it-IT" sz="3600" b="1" dirty="0" smtClean="0">
                <a:solidFill>
                  <a:schemeClr val="accent1"/>
                </a:solidFill>
                <a:latin typeface="+mj-lt"/>
                <a:ea typeface="+mj-ea"/>
                <a:cs typeface="+mj-cs"/>
              </a:rPr>
              <a:t>negative </a:t>
            </a:r>
            <a:r>
              <a:rPr lang="it-IT" sz="3600" b="1" dirty="0">
                <a:solidFill>
                  <a:schemeClr val="accent1"/>
                </a:solidFill>
                <a:latin typeface="+mj-lt"/>
                <a:ea typeface="+mj-ea"/>
                <a:cs typeface="+mj-cs"/>
              </a:rPr>
              <a:t>per la popolazione</a:t>
            </a:r>
          </a:p>
        </p:txBody>
      </p:sp>
      <p:sp>
        <p:nvSpPr>
          <p:cNvPr id="2" name="CasellaDiTesto 1"/>
          <p:cNvSpPr txBox="1"/>
          <p:nvPr/>
        </p:nvSpPr>
        <p:spPr>
          <a:xfrm>
            <a:off x="683568" y="1916832"/>
            <a:ext cx="7558744" cy="4154984"/>
          </a:xfrm>
          <a:prstGeom prst="rect">
            <a:avLst/>
          </a:prstGeom>
          <a:noFill/>
        </p:spPr>
        <p:txBody>
          <a:bodyPr wrap="square" rtlCol="0">
            <a:spAutoFit/>
          </a:bodyPr>
          <a:lstStyle/>
          <a:p>
            <a:pPr marL="285750" indent="-285750" algn="just">
              <a:buFont typeface="Arial" panose="020B0604020202020204" pitchFamily="34" charset="0"/>
              <a:buChar char="•"/>
            </a:pPr>
            <a:r>
              <a:rPr lang="it-IT" sz="2400" dirty="0" smtClean="0"/>
              <a:t>L’analisi </a:t>
            </a:r>
            <a:r>
              <a:rPr lang="it-IT" sz="2400" dirty="0"/>
              <a:t>dei bilanci della società nei primi due anni di gestione evidenzia un </a:t>
            </a:r>
            <a:r>
              <a:rPr lang="it-IT" sz="2400" dirty="0" smtClean="0"/>
              <a:t>incremento del valore della produzione, con un bilancio </a:t>
            </a:r>
            <a:r>
              <a:rPr lang="it-IT" sz="2400" dirty="0"/>
              <a:t>positivo </a:t>
            </a:r>
            <a:r>
              <a:rPr lang="it-IT" sz="2400" dirty="0" smtClean="0"/>
              <a:t>e un </a:t>
            </a:r>
            <a:r>
              <a:rPr lang="it-IT" sz="2400" dirty="0"/>
              <a:t>valore della produzione al 2015 di 165 milioni di </a:t>
            </a:r>
            <a:r>
              <a:rPr lang="it-IT" sz="2400" dirty="0" smtClean="0"/>
              <a:t>euro, in aumento di </a:t>
            </a:r>
            <a:r>
              <a:rPr lang="it-IT" sz="2400" dirty="0"/>
              <a:t>20 milioni rispetto l’anno precedente (</a:t>
            </a:r>
            <a:r>
              <a:rPr lang="it-IT" sz="2400" b="1" dirty="0">
                <a:solidFill>
                  <a:srgbClr val="FF0000"/>
                </a:solidFill>
              </a:rPr>
              <a:t>+12,9</a:t>
            </a:r>
            <a:r>
              <a:rPr lang="it-IT" sz="2400" b="1" dirty="0" smtClean="0">
                <a:solidFill>
                  <a:srgbClr val="FF0000"/>
                </a:solidFill>
              </a:rPr>
              <a:t>%</a:t>
            </a:r>
            <a:r>
              <a:rPr lang="it-IT" sz="2400" dirty="0" smtClean="0"/>
              <a:t>)</a:t>
            </a:r>
          </a:p>
          <a:p>
            <a:pPr marL="285750" indent="-285750" algn="just">
              <a:buFont typeface="Arial" panose="020B0604020202020204" pitchFamily="34" charset="0"/>
              <a:buChar char="•"/>
            </a:pPr>
            <a:endParaRPr lang="it-IT" sz="2400" dirty="0"/>
          </a:p>
          <a:p>
            <a:pPr marL="285750" indent="-285750" algn="just">
              <a:buFont typeface="Arial" panose="020B0604020202020204" pitchFamily="34" charset="0"/>
              <a:buChar char="•"/>
            </a:pPr>
            <a:r>
              <a:rPr lang="it-IT" sz="2400" dirty="0" smtClean="0"/>
              <a:t>A </a:t>
            </a:r>
            <a:r>
              <a:rPr lang="it-IT" sz="2400" dirty="0"/>
              <a:t>fronte di tale incremento si rileva una diminuzione della produzione dei rifiuti del </a:t>
            </a:r>
            <a:r>
              <a:rPr lang="it-IT" sz="2400" b="1" dirty="0" smtClean="0">
                <a:solidFill>
                  <a:srgbClr val="FF0000"/>
                </a:solidFill>
              </a:rPr>
              <a:t>-4</a:t>
            </a:r>
            <a:r>
              <a:rPr lang="it-IT" sz="2400" b="1" dirty="0">
                <a:solidFill>
                  <a:srgbClr val="FF0000"/>
                </a:solidFill>
              </a:rPr>
              <a:t>% </a:t>
            </a:r>
            <a:r>
              <a:rPr lang="it-IT" sz="2400" dirty="0"/>
              <a:t>dal 2014 al </a:t>
            </a:r>
            <a:r>
              <a:rPr lang="it-IT" sz="2400" dirty="0" smtClean="0"/>
              <a:t>2015</a:t>
            </a:r>
          </a:p>
          <a:p>
            <a:pPr marL="285750" indent="-285750" algn="just">
              <a:buFont typeface="Arial" panose="020B0604020202020204" pitchFamily="34" charset="0"/>
              <a:buChar char="•"/>
            </a:pPr>
            <a:endParaRPr lang="it-IT" sz="2400" dirty="0"/>
          </a:p>
          <a:p>
            <a:pPr marL="285750" indent="-285750" algn="just">
              <a:buFont typeface="Arial" panose="020B0604020202020204" pitchFamily="34" charset="0"/>
              <a:buChar char="•"/>
            </a:pPr>
            <a:r>
              <a:rPr lang="it-IT" sz="2400" b="1" dirty="0" smtClean="0"/>
              <a:t>A </a:t>
            </a:r>
            <a:r>
              <a:rPr lang="it-IT" sz="2400" b="1" dirty="0"/>
              <a:t>fronte quindi di una diminuzione della produzione di rifiuti i cittadini </a:t>
            </a:r>
            <a:r>
              <a:rPr lang="it-IT" sz="2400" b="1" dirty="0" smtClean="0"/>
              <a:t>pagano </a:t>
            </a:r>
            <a:r>
              <a:rPr lang="it-IT" sz="2400" b="1" dirty="0"/>
              <a:t>di </a:t>
            </a:r>
            <a:r>
              <a:rPr lang="it-IT" sz="2400" b="1" dirty="0" smtClean="0"/>
              <a:t>più</a:t>
            </a:r>
          </a:p>
        </p:txBody>
      </p:sp>
      <p:sp>
        <p:nvSpPr>
          <p:cNvPr id="3" name="Segnaposto numero diapositiva 2"/>
          <p:cNvSpPr>
            <a:spLocks noGrp="1"/>
          </p:cNvSpPr>
          <p:nvPr>
            <p:ph type="sldNum" sz="quarter" idx="12"/>
          </p:nvPr>
        </p:nvSpPr>
        <p:spPr/>
        <p:txBody>
          <a:bodyPr/>
          <a:lstStyle/>
          <a:p>
            <a:fld id="{A833D84A-032A-4297-A1D5-C620F1BDBFBC}" type="slidenum">
              <a:rPr lang="it-IT" smtClean="0"/>
              <a:pPr/>
              <a:t>13</a:t>
            </a:fld>
            <a:endParaRPr lang="it-IT" dirty="0"/>
          </a:p>
        </p:txBody>
      </p:sp>
    </p:spTree>
    <p:extLst>
      <p:ext uri="{BB962C8B-B14F-4D97-AF65-F5344CB8AC3E}">
        <p14:creationId xmlns:p14="http://schemas.microsoft.com/office/powerpoint/2010/main" val="1264284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chemeClr val="accent1"/>
                </a:solidFill>
              </a:rPr>
              <a:t>La foto della ’sconvenienza’</a:t>
            </a:r>
            <a:endParaRPr lang="it-IT" dirty="0"/>
          </a:p>
        </p:txBody>
      </p:sp>
      <p:sp>
        <p:nvSpPr>
          <p:cNvPr id="4" name="Segnaposto numero diapositiva 3"/>
          <p:cNvSpPr>
            <a:spLocks noGrp="1"/>
          </p:cNvSpPr>
          <p:nvPr>
            <p:ph type="sldNum" sz="quarter" idx="12"/>
          </p:nvPr>
        </p:nvSpPr>
        <p:spPr>
          <a:xfrm>
            <a:off x="6557612" y="6361030"/>
            <a:ext cx="2133600" cy="281271"/>
          </a:xfrm>
        </p:spPr>
        <p:txBody>
          <a:bodyPr/>
          <a:lstStyle/>
          <a:p>
            <a:fld id="{A833D84A-032A-4297-A1D5-C620F1BDBFBC}" type="slidenum">
              <a:rPr lang="it-IT" smtClean="0"/>
              <a:pPr/>
              <a:t>14</a:t>
            </a:fld>
            <a:endParaRPr lang="it-IT" dirty="0"/>
          </a:p>
        </p:txBody>
      </p:sp>
      <p:graphicFrame>
        <p:nvGraphicFramePr>
          <p:cNvPr id="6" name="Tabella 5"/>
          <p:cNvGraphicFramePr>
            <a:graphicFrameLocks noGrp="1"/>
          </p:cNvGraphicFramePr>
          <p:nvPr>
            <p:extLst>
              <p:ext uri="{D42A27DB-BD31-4B8C-83A1-F6EECF244321}">
                <p14:modId xmlns:p14="http://schemas.microsoft.com/office/powerpoint/2010/main" val="1402434164"/>
              </p:ext>
            </p:extLst>
          </p:nvPr>
        </p:nvGraphicFramePr>
        <p:xfrm>
          <a:off x="457200" y="1484784"/>
          <a:ext cx="8229600" cy="4430410"/>
        </p:xfrm>
        <a:graphic>
          <a:graphicData uri="http://schemas.openxmlformats.org/drawingml/2006/table">
            <a:tbl>
              <a:tblPr firstRow="1" firstCol="1" bandRow="1">
                <a:tableStyleId>{5C22544A-7EE6-4342-B048-85BDC9FD1C3A}</a:tableStyleId>
              </a:tblPr>
              <a:tblGrid>
                <a:gridCol w="1881075"/>
                <a:gridCol w="2232883"/>
                <a:gridCol w="2057821"/>
                <a:gridCol w="2057821"/>
              </a:tblGrid>
              <a:tr h="321842">
                <a:tc>
                  <a:txBody>
                    <a:bodyPr/>
                    <a:lstStyle/>
                    <a:p>
                      <a:pPr>
                        <a:spcAft>
                          <a:spcPts val="0"/>
                        </a:spcAft>
                      </a:pPr>
                      <a:r>
                        <a:rPr lang="it-IT" sz="2000">
                          <a:effectLst/>
                        </a:rPr>
                        <a:t> </a:t>
                      </a:r>
                      <a:endParaRPr lang="it-IT" sz="2400">
                        <a:effectLst/>
                        <a:latin typeface="Times" charset="0"/>
                        <a:ea typeface="Times New Roman" charset="0"/>
                        <a:cs typeface="Arial Unicode MS" charset="0"/>
                      </a:endParaRPr>
                    </a:p>
                  </a:txBody>
                  <a:tcPr marL="68580" marR="68580" marT="0" marB="0"/>
                </a:tc>
                <a:tc>
                  <a:txBody>
                    <a:bodyPr/>
                    <a:lstStyle/>
                    <a:p>
                      <a:pPr algn="ctr">
                        <a:spcAft>
                          <a:spcPts val="0"/>
                        </a:spcAft>
                      </a:pPr>
                      <a:r>
                        <a:rPr lang="it-IT" sz="2000" dirty="0" smtClean="0">
                          <a:effectLst/>
                        </a:rPr>
                        <a:t>PRIMA DI </a:t>
                      </a:r>
                    </a:p>
                    <a:p>
                      <a:pPr algn="ctr">
                        <a:spcAft>
                          <a:spcPts val="0"/>
                        </a:spcAft>
                      </a:pPr>
                      <a:r>
                        <a:rPr lang="it-IT" sz="2000" dirty="0" smtClean="0">
                          <a:effectLst/>
                        </a:rPr>
                        <a:t>SEI TOSCANA</a:t>
                      </a:r>
                    </a:p>
                  </a:txBody>
                  <a:tcPr marL="68580" marR="68580" marT="0" marB="0"/>
                </a:tc>
                <a:tc>
                  <a:txBody>
                    <a:bodyPr/>
                    <a:lstStyle/>
                    <a:p>
                      <a:pPr algn="ctr">
                        <a:spcAft>
                          <a:spcPts val="0"/>
                        </a:spcAft>
                      </a:pPr>
                      <a:r>
                        <a:rPr lang="it-IT" sz="2000" dirty="0" smtClean="0">
                          <a:effectLst/>
                        </a:rPr>
                        <a:t>DOPO </a:t>
                      </a:r>
                    </a:p>
                    <a:p>
                      <a:pPr algn="ctr">
                        <a:spcAft>
                          <a:spcPts val="0"/>
                        </a:spcAft>
                      </a:pPr>
                      <a:r>
                        <a:rPr lang="it-IT" sz="2000" dirty="0" smtClean="0">
                          <a:effectLst/>
                        </a:rPr>
                        <a:t>SEI TOSCANA</a:t>
                      </a:r>
                    </a:p>
                  </a:txBody>
                  <a:tcPr marL="68580" marR="68580" marT="0" marB="0"/>
                </a:tc>
                <a:tc>
                  <a:txBody>
                    <a:bodyPr/>
                    <a:lstStyle/>
                    <a:p>
                      <a:pPr algn="ctr">
                        <a:spcAft>
                          <a:spcPts val="0"/>
                        </a:spcAft>
                      </a:pPr>
                      <a:r>
                        <a:rPr lang="it-IT" sz="2000" dirty="0">
                          <a:effectLst/>
                        </a:rPr>
                        <a:t> </a:t>
                      </a:r>
                      <a:r>
                        <a:rPr lang="it-IT" sz="2000" dirty="0" smtClean="0">
                          <a:effectLst/>
                        </a:rPr>
                        <a:t>VARIAZIONI</a:t>
                      </a:r>
                    </a:p>
                    <a:p>
                      <a:pPr algn="ctr">
                        <a:spcAft>
                          <a:spcPts val="0"/>
                        </a:spcAft>
                      </a:pPr>
                      <a:r>
                        <a:rPr lang="it-IT" sz="2000" dirty="0" smtClean="0">
                          <a:effectLst/>
                        </a:rPr>
                        <a:t>%</a:t>
                      </a:r>
                    </a:p>
                  </a:txBody>
                  <a:tcPr marL="68580" marR="68580" marT="0" marB="0"/>
                </a:tc>
              </a:tr>
              <a:tr h="670016">
                <a:tc>
                  <a:txBody>
                    <a:bodyPr/>
                    <a:lstStyle/>
                    <a:p>
                      <a:pPr>
                        <a:spcAft>
                          <a:spcPts val="0"/>
                        </a:spcAft>
                      </a:pPr>
                      <a:r>
                        <a:rPr lang="it-IT" sz="2000" dirty="0" smtClean="0">
                          <a:effectLst/>
                        </a:rPr>
                        <a:t>INCIDENZA</a:t>
                      </a:r>
                      <a:r>
                        <a:rPr lang="it-IT" sz="2000" baseline="0" dirty="0" smtClean="0">
                          <a:effectLst/>
                        </a:rPr>
                        <a:t> </a:t>
                      </a:r>
                      <a:r>
                        <a:rPr lang="it-IT" sz="2000" dirty="0" smtClean="0">
                          <a:effectLst/>
                        </a:rPr>
                        <a:t>RACCOLTA </a:t>
                      </a:r>
                      <a:r>
                        <a:rPr lang="it-IT" sz="2000" dirty="0">
                          <a:effectLst/>
                        </a:rPr>
                        <a:t>DIFFERENZIATA</a:t>
                      </a:r>
                      <a:endParaRPr lang="it-IT" sz="2400" dirty="0">
                        <a:effectLst/>
                        <a:latin typeface="Times" charset="0"/>
                        <a:ea typeface="Times New Roman" charset="0"/>
                        <a:cs typeface="Arial Unicode MS" charset="0"/>
                      </a:endParaRPr>
                    </a:p>
                  </a:txBody>
                  <a:tcPr marL="68580" marR="68580" marT="0" marB="0"/>
                </a:tc>
                <a:tc>
                  <a:txBody>
                    <a:bodyPr/>
                    <a:lstStyle/>
                    <a:p>
                      <a:pPr algn="ctr">
                        <a:spcAft>
                          <a:spcPts val="0"/>
                        </a:spcAft>
                      </a:pPr>
                      <a:r>
                        <a:rPr lang="it-IT" sz="2400" dirty="0" smtClean="0">
                          <a:effectLst/>
                        </a:rPr>
                        <a:t>2013</a:t>
                      </a:r>
                      <a:endParaRPr lang="it-IT" sz="2400" dirty="0">
                        <a:effectLst/>
                      </a:endParaRPr>
                    </a:p>
                    <a:p>
                      <a:pPr algn="ctr">
                        <a:spcAft>
                          <a:spcPts val="0"/>
                        </a:spcAft>
                      </a:pPr>
                      <a:r>
                        <a:rPr lang="it-IT" sz="2000" dirty="0">
                          <a:effectLst/>
                        </a:rPr>
                        <a:t>39 %</a:t>
                      </a:r>
                      <a:endParaRPr lang="it-IT" sz="2400" dirty="0">
                        <a:effectLst/>
                        <a:latin typeface="Times" charset="0"/>
                        <a:ea typeface="Times New Roman" charset="0"/>
                        <a:cs typeface="Arial Unicode MS" charset="0"/>
                      </a:endParaRPr>
                    </a:p>
                  </a:txBody>
                  <a:tcPr marL="68580" marR="68580" marT="0" marB="0"/>
                </a:tc>
                <a:tc>
                  <a:txBody>
                    <a:bodyPr/>
                    <a:lstStyle/>
                    <a:p>
                      <a:pPr algn="ctr">
                        <a:spcAft>
                          <a:spcPts val="0"/>
                        </a:spcAft>
                      </a:pPr>
                      <a:r>
                        <a:rPr lang="it-IT" sz="2400" dirty="0" smtClean="0">
                          <a:effectLst/>
                        </a:rPr>
                        <a:t>2015</a:t>
                      </a:r>
                      <a:endParaRPr lang="it-IT" sz="2400" dirty="0">
                        <a:effectLst/>
                      </a:endParaRPr>
                    </a:p>
                    <a:p>
                      <a:pPr algn="ctr">
                        <a:spcAft>
                          <a:spcPts val="0"/>
                        </a:spcAft>
                      </a:pPr>
                      <a:r>
                        <a:rPr lang="it-IT" sz="2000" dirty="0">
                          <a:effectLst/>
                        </a:rPr>
                        <a:t>36 %</a:t>
                      </a:r>
                      <a:endParaRPr lang="it-IT" sz="2400" dirty="0">
                        <a:effectLst/>
                        <a:latin typeface="Times" charset="0"/>
                        <a:ea typeface="Times New Roman" charset="0"/>
                        <a:cs typeface="Arial Unicode MS" charset="0"/>
                      </a:endParaRPr>
                    </a:p>
                  </a:txBody>
                  <a:tcPr marL="68580" marR="68580" marT="0" marB="0"/>
                </a:tc>
                <a:tc>
                  <a:txBody>
                    <a:bodyPr/>
                    <a:lstStyle/>
                    <a:p>
                      <a:pPr algn="ctr">
                        <a:spcAft>
                          <a:spcPts val="0"/>
                        </a:spcAft>
                      </a:pPr>
                      <a:endParaRPr lang="it-IT" sz="2400" dirty="0">
                        <a:effectLst/>
                      </a:endParaRPr>
                    </a:p>
                    <a:p>
                      <a:pPr marL="342900" lvl="0" indent="-342900" algn="ctr">
                        <a:lnSpc>
                          <a:spcPct val="115000"/>
                        </a:lnSpc>
                        <a:spcAft>
                          <a:spcPts val="1000"/>
                        </a:spcAft>
                        <a:buFont typeface="Calibri" charset="0"/>
                        <a:buChar char="-"/>
                      </a:pPr>
                      <a:r>
                        <a:rPr lang="it-IT" sz="2000" dirty="0">
                          <a:effectLst/>
                        </a:rPr>
                        <a:t>6 %</a:t>
                      </a:r>
                      <a:endParaRPr lang="it-IT" sz="2400" dirty="0">
                        <a:effectLst/>
                        <a:latin typeface="Times" charset="0"/>
                        <a:ea typeface="Calibri" charset="0"/>
                        <a:cs typeface="Times New Roman" charset="0"/>
                      </a:endParaRPr>
                    </a:p>
                  </a:txBody>
                  <a:tcPr marL="68580" marR="68580" marT="0" marB="0"/>
                </a:tc>
              </a:tr>
              <a:tr h="965525">
                <a:tc>
                  <a:txBody>
                    <a:bodyPr/>
                    <a:lstStyle/>
                    <a:p>
                      <a:pPr>
                        <a:spcAft>
                          <a:spcPts val="0"/>
                        </a:spcAft>
                      </a:pPr>
                      <a:endParaRPr lang="it-IT" sz="2000" dirty="0" smtClean="0">
                        <a:effectLst/>
                      </a:endParaRPr>
                    </a:p>
                    <a:p>
                      <a:pPr>
                        <a:spcAft>
                          <a:spcPts val="0"/>
                        </a:spcAft>
                      </a:pPr>
                      <a:r>
                        <a:rPr lang="it-IT" sz="2000" dirty="0" smtClean="0">
                          <a:effectLst/>
                        </a:rPr>
                        <a:t>INCIDENZA</a:t>
                      </a:r>
                    </a:p>
                    <a:p>
                      <a:pPr>
                        <a:spcAft>
                          <a:spcPts val="0"/>
                        </a:spcAft>
                      </a:pPr>
                      <a:r>
                        <a:rPr lang="it-IT" sz="2000" dirty="0" smtClean="0">
                          <a:effectLst/>
                        </a:rPr>
                        <a:t>COSTI </a:t>
                      </a:r>
                      <a:r>
                        <a:rPr lang="it-IT" sz="2000" dirty="0">
                          <a:effectLst/>
                        </a:rPr>
                        <a:t>FISSI</a:t>
                      </a:r>
                      <a:endParaRPr lang="it-IT" sz="2400" dirty="0">
                        <a:effectLst/>
                        <a:latin typeface="Times" charset="0"/>
                        <a:ea typeface="Times New Roman" charset="0"/>
                        <a:cs typeface="Arial Unicode MS" charset="0"/>
                      </a:endParaRPr>
                    </a:p>
                  </a:txBody>
                  <a:tcPr marL="68580" marR="68580" marT="0" marB="0"/>
                </a:tc>
                <a:tc>
                  <a:txBody>
                    <a:bodyPr/>
                    <a:lstStyle/>
                    <a:p>
                      <a:pPr algn="ctr">
                        <a:spcAft>
                          <a:spcPts val="0"/>
                        </a:spcAft>
                      </a:pPr>
                      <a:r>
                        <a:rPr lang="it-IT" sz="2000" dirty="0" smtClean="0">
                          <a:effectLst/>
                        </a:rPr>
                        <a:t>2013</a:t>
                      </a:r>
                    </a:p>
                    <a:p>
                      <a:pPr algn="ctr">
                        <a:spcAft>
                          <a:spcPts val="0"/>
                        </a:spcAft>
                      </a:pPr>
                      <a:r>
                        <a:rPr lang="it-IT" sz="2000" dirty="0" smtClean="0">
                          <a:effectLst/>
                        </a:rPr>
                        <a:t>35,8</a:t>
                      </a:r>
                      <a:r>
                        <a:rPr lang="it-IT" sz="2000" dirty="0">
                          <a:effectLst/>
                        </a:rPr>
                        <a:t>%</a:t>
                      </a:r>
                      <a:endParaRPr lang="it-IT" sz="2400" dirty="0">
                        <a:effectLst/>
                      </a:endParaRPr>
                    </a:p>
                    <a:p>
                      <a:pPr algn="ctr">
                        <a:spcAft>
                          <a:spcPts val="0"/>
                        </a:spcAft>
                      </a:pPr>
                      <a:r>
                        <a:rPr lang="it-IT" sz="2000" dirty="0">
                          <a:effectLst/>
                        </a:rPr>
                        <a:t> </a:t>
                      </a:r>
                      <a:endParaRPr lang="it-IT" sz="2400" dirty="0">
                        <a:effectLst/>
                        <a:latin typeface="Times" charset="0"/>
                        <a:ea typeface="Times New Roman" charset="0"/>
                        <a:cs typeface="Arial Unicode MS" charset="0"/>
                      </a:endParaRPr>
                    </a:p>
                  </a:txBody>
                  <a:tcPr marL="68580" marR="68580" marT="0" marB="0"/>
                </a:tc>
                <a:tc>
                  <a:txBody>
                    <a:bodyPr/>
                    <a:lstStyle/>
                    <a:p>
                      <a:pPr algn="ctr">
                        <a:spcAft>
                          <a:spcPts val="0"/>
                        </a:spcAft>
                      </a:pPr>
                      <a:r>
                        <a:rPr lang="it-IT" sz="2000" dirty="0" smtClean="0">
                          <a:effectLst/>
                        </a:rPr>
                        <a:t>2015</a:t>
                      </a:r>
                    </a:p>
                    <a:p>
                      <a:pPr algn="ctr">
                        <a:spcAft>
                          <a:spcPts val="0"/>
                        </a:spcAft>
                      </a:pPr>
                      <a:r>
                        <a:rPr lang="it-IT" sz="2000" dirty="0" smtClean="0">
                          <a:effectLst/>
                        </a:rPr>
                        <a:t>64,4 </a:t>
                      </a:r>
                      <a:r>
                        <a:rPr lang="it-IT" sz="2000" dirty="0">
                          <a:effectLst/>
                        </a:rPr>
                        <a:t>% </a:t>
                      </a:r>
                      <a:endParaRPr lang="it-IT" sz="2400" dirty="0">
                        <a:effectLst/>
                        <a:latin typeface="Times" charset="0"/>
                        <a:ea typeface="Times New Roman" charset="0"/>
                        <a:cs typeface="Arial Unicode MS" charset="0"/>
                      </a:endParaRPr>
                    </a:p>
                  </a:txBody>
                  <a:tcPr marL="68580" marR="68580" marT="0" marB="0"/>
                </a:tc>
                <a:tc>
                  <a:txBody>
                    <a:bodyPr/>
                    <a:lstStyle/>
                    <a:p>
                      <a:pPr algn="ctr">
                        <a:spcAft>
                          <a:spcPts val="0"/>
                        </a:spcAft>
                      </a:pPr>
                      <a:endParaRPr lang="it-IT" sz="2400" dirty="0">
                        <a:effectLst/>
                      </a:endParaRPr>
                    </a:p>
                    <a:p>
                      <a:pPr algn="ctr">
                        <a:spcAft>
                          <a:spcPts val="0"/>
                        </a:spcAft>
                      </a:pPr>
                      <a:r>
                        <a:rPr lang="it-IT" sz="2000" dirty="0">
                          <a:effectLst/>
                        </a:rPr>
                        <a:t>+ 90,7 %</a:t>
                      </a:r>
                      <a:endParaRPr lang="it-IT" sz="2400" dirty="0">
                        <a:effectLst/>
                        <a:latin typeface="Times" charset="0"/>
                        <a:ea typeface="Times New Roman" charset="0"/>
                        <a:cs typeface="Arial Unicode MS" charset="0"/>
                      </a:endParaRPr>
                    </a:p>
                  </a:txBody>
                  <a:tcPr marL="68580" marR="68580" marT="0" marB="0"/>
                </a:tc>
              </a:tr>
              <a:tr h="965525">
                <a:tc>
                  <a:txBody>
                    <a:bodyPr/>
                    <a:lstStyle/>
                    <a:p>
                      <a:pPr>
                        <a:spcAft>
                          <a:spcPts val="0"/>
                        </a:spcAft>
                      </a:pPr>
                      <a:endParaRPr lang="it-IT" sz="2000" dirty="0" smtClean="0">
                        <a:effectLst/>
                      </a:endParaRPr>
                    </a:p>
                    <a:p>
                      <a:pPr>
                        <a:spcAft>
                          <a:spcPts val="0"/>
                        </a:spcAft>
                      </a:pPr>
                      <a:r>
                        <a:rPr lang="it-IT" sz="2000" dirty="0" smtClean="0">
                          <a:effectLst/>
                        </a:rPr>
                        <a:t>NUMERO</a:t>
                      </a:r>
                    </a:p>
                    <a:p>
                      <a:pPr>
                        <a:spcAft>
                          <a:spcPts val="0"/>
                        </a:spcAft>
                      </a:pPr>
                      <a:r>
                        <a:rPr lang="it-IT" sz="2000" dirty="0" smtClean="0">
                          <a:effectLst/>
                        </a:rPr>
                        <a:t>DIRIGENTI</a:t>
                      </a:r>
                      <a:endParaRPr lang="it-IT" sz="2400" dirty="0">
                        <a:effectLst/>
                        <a:latin typeface="Times" charset="0"/>
                        <a:ea typeface="Times New Roman" charset="0"/>
                        <a:cs typeface="Arial Unicode MS" charset="0"/>
                      </a:endParaRPr>
                    </a:p>
                  </a:txBody>
                  <a:tcPr marL="68580" marR="68580" marT="0" marB="0"/>
                </a:tc>
                <a:tc>
                  <a:txBody>
                    <a:bodyPr/>
                    <a:lstStyle/>
                    <a:p>
                      <a:pPr algn="ctr">
                        <a:spcAft>
                          <a:spcPts val="0"/>
                        </a:spcAft>
                      </a:pPr>
                      <a:r>
                        <a:rPr lang="it-IT" sz="2000" dirty="0" smtClean="0">
                          <a:effectLst/>
                        </a:rPr>
                        <a:t>2013</a:t>
                      </a:r>
                    </a:p>
                    <a:p>
                      <a:pPr algn="ctr">
                        <a:spcAft>
                          <a:spcPts val="0"/>
                        </a:spcAft>
                      </a:pPr>
                      <a:r>
                        <a:rPr lang="it-IT" sz="2000" dirty="0" smtClean="0">
                          <a:effectLst/>
                        </a:rPr>
                        <a:t>4</a:t>
                      </a:r>
                      <a:endParaRPr lang="it-IT" sz="2400" dirty="0">
                        <a:effectLst/>
                      </a:endParaRPr>
                    </a:p>
                    <a:p>
                      <a:pPr algn="ctr">
                        <a:spcAft>
                          <a:spcPts val="0"/>
                        </a:spcAft>
                      </a:pPr>
                      <a:r>
                        <a:rPr lang="it-IT" sz="2000" dirty="0">
                          <a:effectLst/>
                        </a:rPr>
                        <a:t> </a:t>
                      </a:r>
                      <a:endParaRPr lang="it-IT" sz="2400" dirty="0">
                        <a:effectLst/>
                        <a:latin typeface="Times" charset="0"/>
                        <a:ea typeface="Times New Roman" charset="0"/>
                        <a:cs typeface="Arial Unicode MS" charset="0"/>
                      </a:endParaRPr>
                    </a:p>
                  </a:txBody>
                  <a:tcPr marL="68580" marR="68580" marT="0" marB="0"/>
                </a:tc>
                <a:tc>
                  <a:txBody>
                    <a:bodyPr/>
                    <a:lstStyle/>
                    <a:p>
                      <a:pPr algn="ctr">
                        <a:spcAft>
                          <a:spcPts val="0"/>
                        </a:spcAft>
                      </a:pPr>
                      <a:r>
                        <a:rPr lang="it-IT" sz="2000" dirty="0" smtClean="0">
                          <a:effectLst/>
                        </a:rPr>
                        <a:t>2015</a:t>
                      </a:r>
                    </a:p>
                    <a:p>
                      <a:pPr algn="ctr">
                        <a:spcAft>
                          <a:spcPts val="0"/>
                        </a:spcAft>
                      </a:pPr>
                      <a:r>
                        <a:rPr lang="it-IT" sz="2000" dirty="0" smtClean="0">
                          <a:effectLst/>
                        </a:rPr>
                        <a:t>6</a:t>
                      </a:r>
                      <a:endParaRPr lang="it-IT" sz="2400" dirty="0">
                        <a:effectLst/>
                        <a:latin typeface="Times" charset="0"/>
                        <a:ea typeface="Times New Roman" charset="0"/>
                        <a:cs typeface="Arial Unicode MS" charset="0"/>
                      </a:endParaRPr>
                    </a:p>
                  </a:txBody>
                  <a:tcPr marL="68580" marR="68580" marT="0" marB="0"/>
                </a:tc>
                <a:tc>
                  <a:txBody>
                    <a:bodyPr/>
                    <a:lstStyle/>
                    <a:p>
                      <a:pPr algn="ctr">
                        <a:spcAft>
                          <a:spcPts val="0"/>
                        </a:spcAft>
                      </a:pPr>
                      <a:endParaRPr lang="it-IT" sz="2400" dirty="0">
                        <a:effectLst/>
                      </a:endParaRPr>
                    </a:p>
                    <a:p>
                      <a:pPr algn="ctr">
                        <a:spcAft>
                          <a:spcPts val="0"/>
                        </a:spcAft>
                      </a:pPr>
                      <a:r>
                        <a:rPr lang="it-IT" sz="2000" dirty="0">
                          <a:effectLst/>
                        </a:rPr>
                        <a:t>+ 50%</a:t>
                      </a:r>
                      <a:endParaRPr lang="it-IT" sz="2400" dirty="0">
                        <a:effectLst/>
                        <a:latin typeface="Times" charset="0"/>
                        <a:ea typeface="Times New Roman" charset="0"/>
                        <a:cs typeface="Arial Unicode MS" charset="0"/>
                      </a:endParaRPr>
                    </a:p>
                  </a:txBody>
                  <a:tcPr marL="68580" marR="68580" marT="0" marB="0"/>
                </a:tc>
              </a:tr>
              <a:tr h="965525">
                <a:tc>
                  <a:txBody>
                    <a:bodyPr/>
                    <a:lstStyle/>
                    <a:p>
                      <a:pPr>
                        <a:spcAft>
                          <a:spcPts val="0"/>
                        </a:spcAft>
                      </a:pPr>
                      <a:r>
                        <a:rPr lang="it-IT" sz="2000" dirty="0">
                          <a:effectLst/>
                        </a:rPr>
                        <a:t>COSTI SMALTIMENTO</a:t>
                      </a:r>
                      <a:endParaRPr lang="it-IT" sz="2400" dirty="0">
                        <a:effectLst/>
                        <a:latin typeface="Times" charset="0"/>
                        <a:ea typeface="Times New Roman" charset="0"/>
                        <a:cs typeface="Arial Unicode MS" charset="0"/>
                      </a:endParaRPr>
                    </a:p>
                  </a:txBody>
                  <a:tcPr marL="68580" marR="68580" marT="0" marB="0"/>
                </a:tc>
                <a:tc>
                  <a:txBody>
                    <a:bodyPr/>
                    <a:lstStyle/>
                    <a:p>
                      <a:pPr algn="ctr">
                        <a:spcAft>
                          <a:spcPts val="0"/>
                        </a:spcAft>
                      </a:pPr>
                      <a:r>
                        <a:rPr lang="it-IT" sz="2400" dirty="0" smtClean="0">
                          <a:effectLst/>
                        </a:rPr>
                        <a:t>2014</a:t>
                      </a:r>
                      <a:endParaRPr lang="it-IT" sz="2400" dirty="0">
                        <a:effectLst/>
                      </a:endParaRPr>
                    </a:p>
                    <a:p>
                      <a:pPr algn="ctr">
                        <a:spcAft>
                          <a:spcPts val="0"/>
                        </a:spcAft>
                      </a:pPr>
                      <a:r>
                        <a:rPr lang="it-IT" sz="2000" dirty="0">
                          <a:effectLst/>
                        </a:rPr>
                        <a:t>282 €/tonnellata</a:t>
                      </a:r>
                      <a:endParaRPr lang="it-IT" sz="2400" dirty="0">
                        <a:effectLst/>
                      </a:endParaRPr>
                    </a:p>
                    <a:p>
                      <a:pPr algn="ctr">
                        <a:spcAft>
                          <a:spcPts val="0"/>
                        </a:spcAft>
                      </a:pPr>
                      <a:r>
                        <a:rPr lang="it-IT" sz="2000" dirty="0">
                          <a:effectLst/>
                        </a:rPr>
                        <a:t> </a:t>
                      </a:r>
                      <a:endParaRPr lang="it-IT" sz="2400" dirty="0">
                        <a:effectLst/>
                        <a:latin typeface="Times" charset="0"/>
                        <a:ea typeface="Times New Roman" charset="0"/>
                        <a:cs typeface="Arial Unicode MS" charset="0"/>
                      </a:endParaRPr>
                    </a:p>
                  </a:txBody>
                  <a:tcPr marL="68580" marR="68580" marT="0" marB="0"/>
                </a:tc>
                <a:tc>
                  <a:txBody>
                    <a:bodyPr/>
                    <a:lstStyle/>
                    <a:p>
                      <a:pPr algn="ctr">
                        <a:spcAft>
                          <a:spcPts val="0"/>
                        </a:spcAft>
                      </a:pPr>
                      <a:r>
                        <a:rPr lang="it-IT" sz="2400" dirty="0" smtClean="0">
                          <a:effectLst/>
                        </a:rPr>
                        <a:t>2015</a:t>
                      </a:r>
                      <a:endParaRPr lang="it-IT" sz="2400" dirty="0">
                        <a:effectLst/>
                      </a:endParaRPr>
                    </a:p>
                    <a:p>
                      <a:pPr algn="ctr">
                        <a:spcAft>
                          <a:spcPts val="0"/>
                        </a:spcAft>
                      </a:pPr>
                      <a:r>
                        <a:rPr lang="it-IT" sz="2000" dirty="0">
                          <a:effectLst/>
                        </a:rPr>
                        <a:t>339 €/tonnellata</a:t>
                      </a:r>
                      <a:endParaRPr lang="it-IT" sz="2400" dirty="0">
                        <a:effectLst/>
                        <a:latin typeface="Times" charset="0"/>
                        <a:ea typeface="Times New Roman" charset="0"/>
                        <a:cs typeface="Arial Unicode MS" charset="0"/>
                      </a:endParaRPr>
                    </a:p>
                  </a:txBody>
                  <a:tcPr marL="68580" marR="68580" marT="0" marB="0"/>
                </a:tc>
                <a:tc>
                  <a:txBody>
                    <a:bodyPr/>
                    <a:lstStyle/>
                    <a:p>
                      <a:pPr algn="ctr">
                        <a:spcAft>
                          <a:spcPts val="0"/>
                        </a:spcAft>
                      </a:pPr>
                      <a:endParaRPr lang="it-IT" sz="2400" dirty="0">
                        <a:effectLst/>
                      </a:endParaRPr>
                    </a:p>
                    <a:p>
                      <a:pPr algn="ctr">
                        <a:spcAft>
                          <a:spcPts val="0"/>
                        </a:spcAft>
                      </a:pPr>
                      <a:r>
                        <a:rPr lang="it-IT" sz="2000" dirty="0">
                          <a:effectLst/>
                        </a:rPr>
                        <a:t>+ 20 %</a:t>
                      </a:r>
                      <a:endParaRPr lang="it-IT" sz="2400" dirty="0">
                        <a:effectLst/>
                        <a:latin typeface="Times" charset="0"/>
                        <a:ea typeface="Times New Roman" charset="0"/>
                        <a:cs typeface="Arial Unicode MS" charset="0"/>
                      </a:endParaRPr>
                    </a:p>
                  </a:txBody>
                  <a:tcPr marL="68580" marR="68580" marT="0" marB="0"/>
                </a:tc>
              </a:tr>
            </a:tbl>
          </a:graphicData>
        </a:graphic>
      </p:graphicFrame>
      <p:sp>
        <p:nvSpPr>
          <p:cNvPr id="7" name="Rettangolo 6"/>
          <p:cNvSpPr/>
          <p:nvPr/>
        </p:nvSpPr>
        <p:spPr>
          <a:xfrm>
            <a:off x="5724751" y="5877272"/>
            <a:ext cx="3023713" cy="307777"/>
          </a:xfrm>
          <a:prstGeom prst="rect">
            <a:avLst/>
          </a:prstGeom>
        </p:spPr>
        <p:txBody>
          <a:bodyPr wrap="none">
            <a:spAutoFit/>
          </a:bodyPr>
          <a:lstStyle/>
          <a:p>
            <a:r>
              <a:rPr lang="it-IT" sz="1400" i="1">
                <a:latin typeface="Calibri" charset="0"/>
                <a:ea typeface="Calibri" charset="0"/>
                <a:cs typeface="Times New Roman" charset="0"/>
              </a:rPr>
              <a:t>Fonte: Elaborazioni Centro </a:t>
            </a:r>
            <a:r>
              <a:rPr lang="it-IT" sz="1400" i="1">
                <a:latin typeface="Calibri" charset="0"/>
                <a:ea typeface="Calibri" charset="0"/>
                <a:cs typeface="Times New Roman" charset="0"/>
              </a:rPr>
              <a:t>Studi </a:t>
            </a:r>
            <a:r>
              <a:rPr lang="it-IT" sz="1400" i="1" smtClean="0">
                <a:latin typeface="Calibri" charset="0"/>
                <a:ea typeface="Calibri" charset="0"/>
                <a:cs typeface="Times New Roman" charset="0"/>
              </a:rPr>
              <a:t>Sintesi</a:t>
            </a:r>
            <a:endParaRPr lang="it-IT" sz="1400"/>
          </a:p>
        </p:txBody>
      </p:sp>
    </p:spTree>
    <p:extLst>
      <p:ext uri="{BB962C8B-B14F-4D97-AF65-F5344CB8AC3E}">
        <p14:creationId xmlns:p14="http://schemas.microsoft.com/office/powerpoint/2010/main" val="1361548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2636912"/>
            <a:ext cx="7772400" cy="1470025"/>
          </a:xfrm>
        </p:spPr>
        <p:txBody>
          <a:bodyPr>
            <a:normAutofit/>
          </a:bodyPr>
          <a:lstStyle/>
          <a:p>
            <a:r>
              <a:rPr lang="it-IT" b="1" dirty="0">
                <a:solidFill>
                  <a:schemeClr val="accent1"/>
                </a:solidFill>
              </a:rPr>
              <a:t>Indicatori </a:t>
            </a:r>
            <a:r>
              <a:rPr lang="it-IT" b="1">
                <a:solidFill>
                  <a:schemeClr val="accent1"/>
                </a:solidFill>
              </a:rPr>
              <a:t>analizzati </a:t>
            </a:r>
            <a:r>
              <a:rPr lang="it-IT" b="1" smtClean="0">
                <a:solidFill>
                  <a:schemeClr val="accent1"/>
                </a:solidFill>
              </a:rPr>
              <a:t/>
            </a:r>
            <a:br>
              <a:rPr lang="it-IT" b="1" smtClean="0">
                <a:solidFill>
                  <a:schemeClr val="accent1"/>
                </a:solidFill>
              </a:rPr>
            </a:br>
            <a:r>
              <a:rPr lang="it-IT" b="1" smtClean="0">
                <a:solidFill>
                  <a:schemeClr val="accent1"/>
                </a:solidFill>
              </a:rPr>
              <a:t>e </a:t>
            </a:r>
            <a:r>
              <a:rPr lang="it-IT" b="1" dirty="0">
                <a:solidFill>
                  <a:schemeClr val="accent1"/>
                </a:solidFill>
              </a:rPr>
              <a:t>sintesi dei risultati della </a:t>
            </a:r>
            <a:r>
              <a:rPr lang="it-IT" b="1" dirty="0" smtClean="0">
                <a:solidFill>
                  <a:schemeClr val="accent1"/>
                </a:solidFill>
              </a:rPr>
              <a:t>ricerca</a:t>
            </a:r>
            <a:endParaRPr lang="it-IT" dirty="0"/>
          </a:p>
        </p:txBody>
      </p:sp>
    </p:spTree>
    <p:extLst>
      <p:ext uri="{BB962C8B-B14F-4D97-AF65-F5344CB8AC3E}">
        <p14:creationId xmlns:p14="http://schemas.microsoft.com/office/powerpoint/2010/main" val="875006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sellaDiTesto 23"/>
          <p:cNvSpPr txBox="1"/>
          <p:nvPr/>
        </p:nvSpPr>
        <p:spPr>
          <a:xfrm>
            <a:off x="539552" y="1260605"/>
            <a:ext cx="7929683" cy="5262979"/>
          </a:xfrm>
          <a:prstGeom prst="rect">
            <a:avLst/>
          </a:prstGeom>
          <a:noFill/>
        </p:spPr>
        <p:txBody>
          <a:bodyPr wrap="square" rtlCol="0">
            <a:spAutoFit/>
          </a:bodyPr>
          <a:lstStyle/>
          <a:p>
            <a:pPr algn="just"/>
            <a:r>
              <a:rPr lang="it-IT" sz="2400" b="1" dirty="0" smtClean="0"/>
              <a:t>Minimizzazione </a:t>
            </a:r>
            <a:r>
              <a:rPr lang="it-IT" sz="2400" b="1" dirty="0"/>
              <a:t>dei rifiuti prodotti: produzione di rifiuti per abitante per anno</a:t>
            </a:r>
          </a:p>
          <a:p>
            <a:pPr algn="just"/>
            <a:r>
              <a:rPr lang="it-IT" sz="2400" dirty="0" smtClean="0"/>
              <a:t>Verifica </a:t>
            </a:r>
            <a:r>
              <a:rPr lang="it-IT" sz="2400" dirty="0"/>
              <a:t>dei </a:t>
            </a:r>
            <a:r>
              <a:rPr lang="it-IT" sz="2400" dirty="0" smtClean="0"/>
              <a:t>risultati </a:t>
            </a:r>
            <a:r>
              <a:rPr lang="it-IT" sz="2400" dirty="0"/>
              <a:t>della gestione unica a livello </a:t>
            </a:r>
            <a:r>
              <a:rPr lang="it-IT" sz="2400" dirty="0" smtClean="0"/>
              <a:t>di riduzione/aumento </a:t>
            </a:r>
            <a:r>
              <a:rPr lang="it-IT" sz="2400" dirty="0"/>
              <a:t>della produzione di rifiuti complessivi e unitari; </a:t>
            </a:r>
            <a:r>
              <a:rPr lang="it-IT" sz="2400" dirty="0" smtClean="0"/>
              <a:t>confronto </a:t>
            </a:r>
            <a:r>
              <a:rPr lang="it-IT" sz="2400" dirty="0"/>
              <a:t>valori nazionali e regionali &gt; </a:t>
            </a:r>
            <a:r>
              <a:rPr lang="it-IT" sz="2400" b="1" dirty="0">
                <a:solidFill>
                  <a:srgbClr val="CC0000"/>
                </a:solidFill>
              </a:rPr>
              <a:t>ESITO NEGATIVO</a:t>
            </a:r>
            <a:endParaRPr lang="it-IT" sz="2400" b="1" dirty="0">
              <a:solidFill>
                <a:schemeClr val="accent3"/>
              </a:solidFill>
            </a:endParaRPr>
          </a:p>
          <a:p>
            <a:pPr marL="285750" indent="-285750" algn="just">
              <a:buFont typeface="Arial" panose="020B0604020202020204" pitchFamily="34" charset="0"/>
              <a:buChar char="•"/>
            </a:pPr>
            <a:endParaRPr lang="it-IT" sz="2400" b="1" dirty="0"/>
          </a:p>
          <a:p>
            <a:pPr algn="just"/>
            <a:r>
              <a:rPr lang="it-IT" sz="2400" b="1" dirty="0" smtClean="0"/>
              <a:t>Massimizzazione </a:t>
            </a:r>
            <a:r>
              <a:rPr lang="it-IT" sz="2400" b="1" dirty="0"/>
              <a:t>del recupero: percentuale di raccolta differenziata</a:t>
            </a:r>
          </a:p>
          <a:p>
            <a:pPr algn="just"/>
            <a:r>
              <a:rPr lang="it-IT" sz="2400" dirty="0" smtClean="0"/>
              <a:t>Analisi </a:t>
            </a:r>
            <a:r>
              <a:rPr lang="it-IT" sz="2400" dirty="0"/>
              <a:t>della riduzione/aumento dell’incidenza della produzione di rifiuti 	differenziati sul totale dei rifiuti prodotti, confronto con valori nazionali e 	regionali e con obiettivi di </a:t>
            </a:r>
            <a:r>
              <a:rPr lang="it-IT" sz="2400" dirty="0" smtClean="0"/>
              <a:t>legge &gt; </a:t>
            </a:r>
            <a:r>
              <a:rPr lang="it-IT" sz="2400" b="1" dirty="0" smtClean="0">
                <a:solidFill>
                  <a:srgbClr val="CC0000"/>
                </a:solidFill>
              </a:rPr>
              <a:t>ESITO NEGATIVO</a:t>
            </a:r>
            <a:endParaRPr lang="it-IT" sz="2400" b="1" dirty="0">
              <a:solidFill>
                <a:srgbClr val="C00000"/>
              </a:solidFill>
            </a:endParaRPr>
          </a:p>
          <a:p>
            <a:pPr algn="just"/>
            <a:endParaRPr lang="it-IT" sz="2400" dirty="0"/>
          </a:p>
        </p:txBody>
      </p:sp>
      <p:sp>
        <p:nvSpPr>
          <p:cNvPr id="2" name="Segnaposto numero diapositiva 1"/>
          <p:cNvSpPr>
            <a:spLocks noGrp="1"/>
          </p:cNvSpPr>
          <p:nvPr>
            <p:ph type="sldNum" sz="quarter" idx="12"/>
          </p:nvPr>
        </p:nvSpPr>
        <p:spPr/>
        <p:txBody>
          <a:bodyPr/>
          <a:lstStyle/>
          <a:p>
            <a:fld id="{A833D84A-032A-4297-A1D5-C620F1BDBFBC}" type="slidenum">
              <a:rPr lang="it-IT" smtClean="0"/>
              <a:pPr/>
              <a:t>16</a:t>
            </a:fld>
            <a:endParaRPr lang="it-IT" dirty="0"/>
          </a:p>
        </p:txBody>
      </p:sp>
      <p:sp>
        <p:nvSpPr>
          <p:cNvPr id="3" name="CasellaDiTesto 2"/>
          <p:cNvSpPr txBox="1"/>
          <p:nvPr/>
        </p:nvSpPr>
        <p:spPr>
          <a:xfrm>
            <a:off x="1187624" y="440678"/>
            <a:ext cx="6320000" cy="523220"/>
          </a:xfrm>
          <a:prstGeom prst="rect">
            <a:avLst/>
          </a:prstGeom>
          <a:noFill/>
        </p:spPr>
        <p:txBody>
          <a:bodyPr wrap="none" rtlCol="0">
            <a:spAutoFit/>
          </a:bodyPr>
          <a:lstStyle/>
          <a:p>
            <a:r>
              <a:rPr lang="it-IT" sz="2800" b="1" dirty="0">
                <a:solidFill>
                  <a:schemeClr val="accent1"/>
                </a:solidFill>
              </a:rPr>
              <a:t>ANALISI DELL’EFFICACIA DELLA </a:t>
            </a:r>
            <a:r>
              <a:rPr lang="it-IT" sz="2800" b="1" dirty="0" smtClean="0">
                <a:solidFill>
                  <a:schemeClr val="accent1"/>
                </a:solidFill>
              </a:rPr>
              <a:t>GESTIONE</a:t>
            </a:r>
            <a:endParaRPr lang="it-IT" sz="2800" b="1" dirty="0">
              <a:solidFill>
                <a:schemeClr val="accent1"/>
              </a:solidFill>
            </a:endParaRPr>
          </a:p>
        </p:txBody>
      </p:sp>
    </p:spTree>
    <p:extLst>
      <p:ext uri="{BB962C8B-B14F-4D97-AF65-F5344CB8AC3E}">
        <p14:creationId xmlns:p14="http://schemas.microsoft.com/office/powerpoint/2010/main" val="1834032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sellaDiTesto 23"/>
          <p:cNvSpPr txBox="1"/>
          <p:nvPr/>
        </p:nvSpPr>
        <p:spPr>
          <a:xfrm>
            <a:off x="571173" y="1052736"/>
            <a:ext cx="7929683" cy="3970318"/>
          </a:xfrm>
          <a:prstGeom prst="rect">
            <a:avLst/>
          </a:prstGeom>
          <a:noFill/>
        </p:spPr>
        <p:txBody>
          <a:bodyPr wrap="square" rtlCol="0">
            <a:spAutoFit/>
          </a:bodyPr>
          <a:lstStyle/>
          <a:p>
            <a:pPr algn="just"/>
            <a:endParaRPr lang="it-IT" sz="2800" b="1" dirty="0">
              <a:solidFill>
                <a:srgbClr val="C00000"/>
              </a:solidFill>
            </a:endParaRPr>
          </a:p>
          <a:p>
            <a:pPr algn="just"/>
            <a:r>
              <a:rPr lang="it-IT" sz="2800" b="1" dirty="0" smtClean="0"/>
              <a:t>Misurare </a:t>
            </a:r>
            <a:r>
              <a:rPr lang="it-IT" sz="2800" b="1" dirty="0"/>
              <a:t>la convenienza economica nella gestione unitaria dei rifiuti: costo euro/abitante </a:t>
            </a:r>
          </a:p>
          <a:p>
            <a:pPr algn="just"/>
            <a:r>
              <a:rPr lang="it-IT" sz="2800" dirty="0" smtClean="0"/>
              <a:t>Analisi </a:t>
            </a:r>
            <a:r>
              <a:rPr lang="it-IT" sz="2800" dirty="0"/>
              <a:t>dei costi unitari sostenuti dal 2013-2015 dai cittadini per la </a:t>
            </a:r>
            <a:r>
              <a:rPr lang="it-IT" sz="2800" dirty="0" smtClean="0"/>
              <a:t>gestione </a:t>
            </a:r>
            <a:r>
              <a:rPr lang="it-IT" sz="2800" dirty="0"/>
              <a:t>dei rifiuti  e confronto con l’andamento della produzione di </a:t>
            </a:r>
            <a:r>
              <a:rPr lang="it-IT" sz="2800" dirty="0" smtClean="0"/>
              <a:t>rifiuti </a:t>
            </a:r>
            <a:r>
              <a:rPr lang="it-IT" sz="2800" dirty="0"/>
              <a:t>&gt; </a:t>
            </a:r>
            <a:r>
              <a:rPr lang="it-IT" sz="2800" b="1" dirty="0">
                <a:solidFill>
                  <a:srgbClr val="CC0000"/>
                </a:solidFill>
              </a:rPr>
              <a:t>ESITO NEGATIVO</a:t>
            </a:r>
            <a:endParaRPr lang="it-IT" sz="2800" b="1" dirty="0"/>
          </a:p>
          <a:p>
            <a:pPr marL="285750" indent="-285750" algn="just">
              <a:buFont typeface="Arial" panose="020B0604020202020204" pitchFamily="34" charset="0"/>
              <a:buChar char="•"/>
            </a:pPr>
            <a:endParaRPr lang="it-IT" sz="2800" b="1" dirty="0">
              <a:solidFill>
                <a:srgbClr val="C00000"/>
              </a:solidFill>
            </a:endParaRPr>
          </a:p>
          <a:p>
            <a:pPr algn="just"/>
            <a:endParaRPr lang="it-IT" sz="2800" dirty="0"/>
          </a:p>
        </p:txBody>
      </p:sp>
      <p:sp>
        <p:nvSpPr>
          <p:cNvPr id="2" name="Segnaposto numero diapositiva 1"/>
          <p:cNvSpPr>
            <a:spLocks noGrp="1"/>
          </p:cNvSpPr>
          <p:nvPr>
            <p:ph type="sldNum" sz="quarter" idx="12"/>
          </p:nvPr>
        </p:nvSpPr>
        <p:spPr/>
        <p:txBody>
          <a:bodyPr/>
          <a:lstStyle/>
          <a:p>
            <a:fld id="{A833D84A-032A-4297-A1D5-C620F1BDBFBC}" type="slidenum">
              <a:rPr lang="it-IT" smtClean="0"/>
              <a:pPr/>
              <a:t>17</a:t>
            </a:fld>
            <a:endParaRPr lang="it-IT" dirty="0"/>
          </a:p>
        </p:txBody>
      </p:sp>
      <p:sp>
        <p:nvSpPr>
          <p:cNvPr id="3" name="CasellaDiTesto 2"/>
          <p:cNvSpPr txBox="1"/>
          <p:nvPr/>
        </p:nvSpPr>
        <p:spPr>
          <a:xfrm>
            <a:off x="1547664" y="554291"/>
            <a:ext cx="6496522" cy="523220"/>
          </a:xfrm>
          <a:prstGeom prst="rect">
            <a:avLst/>
          </a:prstGeom>
          <a:noFill/>
        </p:spPr>
        <p:txBody>
          <a:bodyPr wrap="none" rtlCol="0">
            <a:spAutoFit/>
          </a:bodyPr>
          <a:lstStyle/>
          <a:p>
            <a:r>
              <a:rPr lang="it-IT" sz="2800" b="1" dirty="0" smtClean="0">
                <a:solidFill>
                  <a:schemeClr val="accent1"/>
                </a:solidFill>
              </a:rPr>
              <a:t>ANALISI </a:t>
            </a:r>
            <a:r>
              <a:rPr lang="it-IT" sz="2800" b="1" dirty="0">
                <a:solidFill>
                  <a:schemeClr val="accent1"/>
                </a:solidFill>
              </a:rPr>
              <a:t>DELL’EFFICIENZA DELLA </a:t>
            </a:r>
            <a:r>
              <a:rPr lang="it-IT" sz="2800" b="1" dirty="0" smtClean="0">
                <a:solidFill>
                  <a:schemeClr val="accent1"/>
                </a:solidFill>
              </a:rPr>
              <a:t>GESTIONE</a:t>
            </a:r>
            <a:endParaRPr lang="it-IT" sz="2800" b="1" dirty="0">
              <a:solidFill>
                <a:schemeClr val="accent1"/>
              </a:solidFill>
            </a:endParaRPr>
          </a:p>
        </p:txBody>
      </p:sp>
    </p:spTree>
    <p:extLst>
      <p:ext uri="{BB962C8B-B14F-4D97-AF65-F5344CB8AC3E}">
        <p14:creationId xmlns:p14="http://schemas.microsoft.com/office/powerpoint/2010/main" val="1186784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sellaDiTesto 23"/>
          <p:cNvSpPr txBox="1"/>
          <p:nvPr/>
        </p:nvSpPr>
        <p:spPr>
          <a:xfrm>
            <a:off x="539552" y="1688609"/>
            <a:ext cx="7929683" cy="3108543"/>
          </a:xfrm>
          <a:prstGeom prst="rect">
            <a:avLst/>
          </a:prstGeom>
          <a:noFill/>
        </p:spPr>
        <p:txBody>
          <a:bodyPr wrap="square" rtlCol="0">
            <a:spAutoFit/>
          </a:bodyPr>
          <a:lstStyle/>
          <a:p>
            <a:pPr algn="just"/>
            <a:r>
              <a:rPr lang="it-IT" sz="2800" smtClean="0"/>
              <a:t>Misurare </a:t>
            </a:r>
            <a:r>
              <a:rPr lang="it-IT" sz="2800" dirty="0"/>
              <a:t>la </a:t>
            </a:r>
            <a:r>
              <a:rPr lang="it-IT" sz="2800" b="1" dirty="0"/>
              <a:t>convenienza economica </a:t>
            </a:r>
            <a:r>
              <a:rPr lang="it-IT" sz="2800" dirty="0"/>
              <a:t>mediante il rapporto tra costi/ricavi e quantità di rifiuti gestiti &gt; </a:t>
            </a:r>
            <a:r>
              <a:rPr lang="it-IT" sz="2800" b="1" dirty="0">
                <a:solidFill>
                  <a:srgbClr val="CC0000"/>
                </a:solidFill>
              </a:rPr>
              <a:t>ESITO NEGATIVO</a:t>
            </a:r>
            <a:endParaRPr lang="it-IT" sz="2800" dirty="0"/>
          </a:p>
          <a:p>
            <a:pPr algn="just"/>
            <a:endParaRPr lang="it-IT" sz="2800" dirty="0" smtClean="0"/>
          </a:p>
          <a:p>
            <a:pPr algn="just"/>
            <a:r>
              <a:rPr lang="it-IT" sz="2800" dirty="0" smtClean="0"/>
              <a:t>Misurare </a:t>
            </a:r>
            <a:r>
              <a:rPr lang="it-IT" sz="2800" dirty="0"/>
              <a:t>la </a:t>
            </a:r>
            <a:r>
              <a:rPr lang="it-IT" sz="2800" b="1" dirty="0"/>
              <a:t>convenienza economica </a:t>
            </a:r>
            <a:r>
              <a:rPr lang="it-IT" sz="2800" dirty="0"/>
              <a:t>mediante il rapporto tra costi/ricavi e le persone servite &gt; </a:t>
            </a:r>
            <a:r>
              <a:rPr lang="it-IT" sz="2800" b="1" dirty="0">
                <a:solidFill>
                  <a:srgbClr val="CC0000"/>
                </a:solidFill>
              </a:rPr>
              <a:t>ESITO </a:t>
            </a:r>
            <a:r>
              <a:rPr lang="it-IT" sz="2800" b="1" dirty="0" smtClean="0">
                <a:solidFill>
                  <a:srgbClr val="CC0000"/>
                </a:solidFill>
              </a:rPr>
              <a:t>NEGATIVO</a:t>
            </a:r>
            <a:endParaRPr lang="it-IT" sz="2800" dirty="0"/>
          </a:p>
        </p:txBody>
      </p:sp>
      <p:sp>
        <p:nvSpPr>
          <p:cNvPr id="2" name="Segnaposto numero diapositiva 1"/>
          <p:cNvSpPr>
            <a:spLocks noGrp="1"/>
          </p:cNvSpPr>
          <p:nvPr>
            <p:ph type="sldNum" sz="quarter" idx="12"/>
          </p:nvPr>
        </p:nvSpPr>
        <p:spPr/>
        <p:txBody>
          <a:bodyPr/>
          <a:lstStyle/>
          <a:p>
            <a:fld id="{A833D84A-032A-4297-A1D5-C620F1BDBFBC}" type="slidenum">
              <a:rPr lang="it-IT" smtClean="0"/>
              <a:pPr/>
              <a:t>18</a:t>
            </a:fld>
            <a:endParaRPr lang="it-IT" dirty="0"/>
          </a:p>
        </p:txBody>
      </p:sp>
      <p:sp>
        <p:nvSpPr>
          <p:cNvPr id="3" name="CasellaDiTesto 2"/>
          <p:cNvSpPr txBox="1"/>
          <p:nvPr/>
        </p:nvSpPr>
        <p:spPr>
          <a:xfrm>
            <a:off x="1259632" y="404664"/>
            <a:ext cx="6888039" cy="523220"/>
          </a:xfrm>
          <a:prstGeom prst="rect">
            <a:avLst/>
          </a:prstGeom>
          <a:noFill/>
        </p:spPr>
        <p:txBody>
          <a:bodyPr wrap="none" rtlCol="0">
            <a:spAutoFit/>
          </a:bodyPr>
          <a:lstStyle/>
          <a:p>
            <a:r>
              <a:rPr lang="it-IT" sz="2800" b="1" dirty="0">
                <a:solidFill>
                  <a:schemeClr val="accent1"/>
                </a:solidFill>
              </a:rPr>
              <a:t>ANALISI DELLE PERFORMANCE </a:t>
            </a:r>
            <a:r>
              <a:rPr lang="it-IT" sz="2800" b="1" dirty="0" smtClean="0">
                <a:solidFill>
                  <a:schemeClr val="accent1"/>
                </a:solidFill>
              </a:rPr>
              <a:t>ECONOMICHE</a:t>
            </a:r>
            <a:endParaRPr lang="it-IT" sz="2800" b="1" dirty="0">
              <a:solidFill>
                <a:schemeClr val="accent1"/>
              </a:solidFill>
            </a:endParaRPr>
          </a:p>
        </p:txBody>
      </p:sp>
    </p:spTree>
    <p:extLst>
      <p:ext uri="{BB962C8B-B14F-4D97-AF65-F5344CB8AC3E}">
        <p14:creationId xmlns:p14="http://schemas.microsoft.com/office/powerpoint/2010/main" val="1752282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sellaDiTesto 23"/>
          <p:cNvSpPr txBox="1"/>
          <p:nvPr/>
        </p:nvSpPr>
        <p:spPr>
          <a:xfrm>
            <a:off x="926794" y="1556793"/>
            <a:ext cx="7461630" cy="5262979"/>
          </a:xfrm>
          <a:prstGeom prst="rect">
            <a:avLst/>
          </a:prstGeom>
          <a:noFill/>
        </p:spPr>
        <p:txBody>
          <a:bodyPr wrap="square" rtlCol="0">
            <a:spAutoFit/>
          </a:bodyPr>
          <a:lstStyle/>
          <a:p>
            <a:pPr algn="just"/>
            <a:r>
              <a:rPr lang="it-IT" sz="2400" b="1" dirty="0" smtClean="0"/>
              <a:t>Misurare </a:t>
            </a:r>
            <a:r>
              <a:rPr lang="it-IT" sz="2400" b="1" dirty="0"/>
              <a:t>la produttività </a:t>
            </a:r>
            <a:r>
              <a:rPr lang="it-IT" sz="2400" dirty="0"/>
              <a:t>del gestore unico attraverso il rapporto tra tonnellate di rifiuti gestiti per addetto impiegato (quantità di rifiuti gestiti/personale impiegato) dal 2013 al 2015 &gt; </a:t>
            </a:r>
            <a:r>
              <a:rPr lang="it-IT" sz="2400" b="1" dirty="0">
                <a:solidFill>
                  <a:srgbClr val="CC0000"/>
                </a:solidFill>
              </a:rPr>
              <a:t>ESITO NEGATIVO</a:t>
            </a:r>
            <a:endParaRPr lang="it-IT" sz="2400" dirty="0"/>
          </a:p>
          <a:p>
            <a:pPr algn="just"/>
            <a:endParaRPr lang="it-IT" sz="2400" b="1" dirty="0" smtClean="0"/>
          </a:p>
          <a:p>
            <a:pPr algn="just"/>
            <a:r>
              <a:rPr lang="it-IT" sz="2400" b="1" dirty="0" smtClean="0"/>
              <a:t>Misurare </a:t>
            </a:r>
            <a:r>
              <a:rPr lang="it-IT" sz="2400" b="1" dirty="0"/>
              <a:t>la produttività </a:t>
            </a:r>
            <a:r>
              <a:rPr lang="it-IT" sz="2400" dirty="0"/>
              <a:t>del gestore unico attraverso il rapporto tra popolazione servita per addetto dal 2013 al 2015 (quantità di persone servite/ personale impiegato) &gt; </a:t>
            </a:r>
            <a:r>
              <a:rPr lang="it-IT" sz="2400" b="1" dirty="0">
                <a:solidFill>
                  <a:srgbClr val="CC0000"/>
                </a:solidFill>
              </a:rPr>
              <a:t>ESITO NEGATIVO</a:t>
            </a:r>
            <a:endParaRPr lang="it-IT" sz="2400" dirty="0"/>
          </a:p>
          <a:p>
            <a:pPr algn="just"/>
            <a:endParaRPr lang="it-IT" sz="2400" b="1" dirty="0" smtClean="0"/>
          </a:p>
          <a:p>
            <a:pPr algn="just"/>
            <a:r>
              <a:rPr lang="it-IT" sz="2400" b="1" dirty="0" smtClean="0"/>
              <a:t>Misurare </a:t>
            </a:r>
            <a:r>
              <a:rPr lang="it-IT" sz="2400" b="1" dirty="0"/>
              <a:t>la produttività </a:t>
            </a:r>
            <a:r>
              <a:rPr lang="it-IT" sz="2400" dirty="0"/>
              <a:t>mediante il rapporto tra quantità di rifiuti gestiti per mezzo impiegato dal 2013 al 2015 (Quantità di rifiuti gestiti/mezzi impiegati) &gt; </a:t>
            </a:r>
            <a:r>
              <a:rPr lang="it-IT" sz="2400" b="1" dirty="0">
                <a:solidFill>
                  <a:srgbClr val="CC0000"/>
                </a:solidFill>
              </a:rPr>
              <a:t>ESITO </a:t>
            </a:r>
            <a:r>
              <a:rPr lang="it-IT" sz="2400" b="1" dirty="0" smtClean="0">
                <a:solidFill>
                  <a:srgbClr val="CC0000"/>
                </a:solidFill>
              </a:rPr>
              <a:t>NEGATIVO</a:t>
            </a:r>
            <a:endParaRPr lang="it-IT" sz="2400" dirty="0"/>
          </a:p>
        </p:txBody>
      </p:sp>
      <p:sp>
        <p:nvSpPr>
          <p:cNvPr id="2" name="Segnaposto numero diapositiva 1"/>
          <p:cNvSpPr>
            <a:spLocks noGrp="1"/>
          </p:cNvSpPr>
          <p:nvPr>
            <p:ph type="sldNum" sz="quarter" idx="12"/>
          </p:nvPr>
        </p:nvSpPr>
        <p:spPr/>
        <p:txBody>
          <a:bodyPr/>
          <a:lstStyle/>
          <a:p>
            <a:fld id="{A833D84A-032A-4297-A1D5-C620F1BDBFBC}" type="slidenum">
              <a:rPr lang="it-IT" smtClean="0"/>
              <a:pPr/>
              <a:t>19</a:t>
            </a:fld>
            <a:endParaRPr lang="it-IT" dirty="0"/>
          </a:p>
        </p:txBody>
      </p:sp>
      <p:sp>
        <p:nvSpPr>
          <p:cNvPr id="3" name="CasellaDiTesto 2"/>
          <p:cNvSpPr txBox="1"/>
          <p:nvPr/>
        </p:nvSpPr>
        <p:spPr>
          <a:xfrm>
            <a:off x="719571" y="476672"/>
            <a:ext cx="7569643" cy="954107"/>
          </a:xfrm>
          <a:prstGeom prst="rect">
            <a:avLst/>
          </a:prstGeom>
          <a:noFill/>
        </p:spPr>
        <p:txBody>
          <a:bodyPr wrap="square" rtlCol="0">
            <a:spAutoFit/>
          </a:bodyPr>
          <a:lstStyle/>
          <a:p>
            <a:pPr algn="ctr"/>
            <a:r>
              <a:rPr lang="it-IT" sz="2800" b="1" dirty="0">
                <a:solidFill>
                  <a:schemeClr val="accent1"/>
                </a:solidFill>
              </a:rPr>
              <a:t>ANALISI DELLE PERFORMANCE </a:t>
            </a:r>
            <a:r>
              <a:rPr lang="it-IT" sz="2800" b="1" dirty="0" smtClean="0">
                <a:solidFill>
                  <a:schemeClr val="accent1"/>
                </a:solidFill>
              </a:rPr>
              <a:t>GESTIONALI</a:t>
            </a:r>
          </a:p>
          <a:p>
            <a:pPr algn="ctr"/>
            <a:r>
              <a:rPr lang="it-IT" sz="2800" b="1" dirty="0" smtClean="0">
                <a:solidFill>
                  <a:schemeClr val="accent1"/>
                </a:solidFill>
                <a:sym typeface="Wingdings"/>
              </a:rPr>
              <a:t>IN RELAZIONE ALLA </a:t>
            </a:r>
            <a:r>
              <a:rPr lang="it-IT" sz="2800" b="1" dirty="0" smtClean="0">
                <a:solidFill>
                  <a:schemeClr val="accent1"/>
                </a:solidFill>
              </a:rPr>
              <a:t>PRODUTTIVITA</a:t>
            </a:r>
            <a:r>
              <a:rPr lang="it-IT" sz="2800" b="1" dirty="0">
                <a:solidFill>
                  <a:schemeClr val="accent1"/>
                </a:solidFill>
              </a:rPr>
              <a:t>’</a:t>
            </a:r>
          </a:p>
        </p:txBody>
      </p:sp>
    </p:spTree>
    <p:extLst>
      <p:ext uri="{BB962C8B-B14F-4D97-AF65-F5344CB8AC3E}">
        <p14:creationId xmlns:p14="http://schemas.microsoft.com/office/powerpoint/2010/main" val="459902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638"/>
            <a:ext cx="9144000" cy="1143000"/>
          </a:xfrm>
        </p:spPr>
        <p:txBody>
          <a:bodyPr>
            <a:normAutofit/>
          </a:bodyPr>
          <a:lstStyle/>
          <a:p>
            <a:r>
              <a:rPr lang="it-IT" sz="3600" b="1" dirty="0">
                <a:solidFill>
                  <a:schemeClr val="accent1"/>
                </a:solidFill>
              </a:rPr>
              <a:t>Obiettivo del </a:t>
            </a:r>
            <a:r>
              <a:rPr lang="it-IT" sz="3600" b="1" dirty="0" smtClean="0">
                <a:solidFill>
                  <a:schemeClr val="accent1"/>
                </a:solidFill>
              </a:rPr>
              <a:t>lavoro</a:t>
            </a:r>
            <a:endParaRPr lang="it-IT" sz="4000" dirty="0"/>
          </a:p>
        </p:txBody>
      </p:sp>
      <p:sp>
        <p:nvSpPr>
          <p:cNvPr id="6" name="Segnaposto contenuto 2"/>
          <p:cNvSpPr>
            <a:spLocks noGrp="1"/>
          </p:cNvSpPr>
          <p:nvPr>
            <p:ph idx="1"/>
          </p:nvPr>
        </p:nvSpPr>
        <p:spPr>
          <a:xfrm>
            <a:off x="611560" y="1124744"/>
            <a:ext cx="8352928" cy="3343420"/>
          </a:xfrm>
        </p:spPr>
        <p:txBody>
          <a:bodyPr>
            <a:noAutofit/>
          </a:bodyPr>
          <a:lstStyle/>
          <a:p>
            <a:pPr marL="0" indent="0">
              <a:buNone/>
            </a:pPr>
            <a:r>
              <a:rPr lang="it-IT" sz="2000" dirty="0"/>
              <a:t>Valutare la convenienza economica della nuova modalità di gestione dei rifiuti nell’ATO Toscana Sud mediante unico </a:t>
            </a:r>
            <a:r>
              <a:rPr lang="it-IT" sz="2000" dirty="0" smtClean="0"/>
              <a:t>gestore</a:t>
            </a:r>
            <a:endParaRPr lang="it-IT" sz="2000" dirty="0"/>
          </a:p>
          <a:p>
            <a:pPr marL="0" indent="0">
              <a:buNone/>
            </a:pPr>
            <a:endParaRPr lang="it-IT" sz="1600" dirty="0"/>
          </a:p>
          <a:p>
            <a:pPr marL="0" indent="0">
              <a:buNone/>
            </a:pPr>
            <a:endParaRPr lang="it-IT" sz="24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27" y="2060848"/>
            <a:ext cx="7989027" cy="3538698"/>
          </a:xfrm>
          <a:prstGeom prst="rect">
            <a:avLst/>
          </a:prstGeom>
        </p:spPr>
      </p:pic>
      <p:sp>
        <p:nvSpPr>
          <p:cNvPr id="3" name="Rettangolo 2"/>
          <p:cNvSpPr/>
          <p:nvPr/>
        </p:nvSpPr>
        <p:spPr>
          <a:xfrm>
            <a:off x="971600" y="6259687"/>
            <a:ext cx="7560840" cy="400110"/>
          </a:xfrm>
          <a:prstGeom prst="rect">
            <a:avLst/>
          </a:prstGeom>
        </p:spPr>
        <p:txBody>
          <a:bodyPr wrap="square">
            <a:spAutoFit/>
          </a:bodyPr>
          <a:lstStyle/>
          <a:p>
            <a:pPr algn="ctr"/>
            <a:r>
              <a:rPr lang="it-IT" sz="2000" dirty="0"/>
              <a:t>evidenziare eventuali risparmi o aggravi di spesa per gli </a:t>
            </a:r>
            <a:r>
              <a:rPr lang="it-IT" sz="2000" dirty="0" smtClean="0"/>
              <a:t>utenti</a:t>
            </a:r>
            <a:endParaRPr lang="it-IT" sz="2000" dirty="0"/>
          </a:p>
        </p:txBody>
      </p:sp>
      <p:sp>
        <p:nvSpPr>
          <p:cNvPr id="5" name="Freccia giù 4"/>
          <p:cNvSpPr/>
          <p:nvPr/>
        </p:nvSpPr>
        <p:spPr>
          <a:xfrm>
            <a:off x="4139952" y="5707558"/>
            <a:ext cx="432048" cy="4217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79142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924944"/>
            <a:ext cx="7772400" cy="1362075"/>
          </a:xfrm>
        </p:spPr>
        <p:txBody>
          <a:bodyPr>
            <a:normAutofit/>
          </a:bodyPr>
          <a:lstStyle/>
          <a:p>
            <a:pPr marL="0" indent="0" algn="ctr"/>
            <a:r>
              <a:rPr lang="it-IT" sz="4400" dirty="0" smtClean="0">
                <a:solidFill>
                  <a:schemeClr val="accent1"/>
                </a:solidFill>
              </a:rPr>
              <a:t>LA RICERCA</a:t>
            </a:r>
            <a:endParaRPr lang="it-IT" sz="4800" b="1" dirty="0">
              <a:solidFill>
                <a:schemeClr val="tx1">
                  <a:lumMod val="95000"/>
                  <a:lumOff val="5000"/>
                </a:schemeClr>
              </a:solidFill>
            </a:endParaRPr>
          </a:p>
        </p:txBody>
      </p:sp>
    </p:spTree>
    <p:extLst>
      <p:ext uri="{BB962C8B-B14F-4D97-AF65-F5344CB8AC3E}">
        <p14:creationId xmlns:p14="http://schemas.microsoft.com/office/powerpoint/2010/main" val="1865357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638"/>
            <a:ext cx="9144000" cy="1143000"/>
          </a:xfrm>
        </p:spPr>
        <p:txBody>
          <a:bodyPr>
            <a:normAutofit/>
          </a:bodyPr>
          <a:lstStyle/>
          <a:p>
            <a:r>
              <a:rPr lang="it-IT" sz="3600" b="1" dirty="0">
                <a:solidFill>
                  <a:schemeClr val="accent1"/>
                </a:solidFill>
              </a:rPr>
              <a:t>Indice </a:t>
            </a:r>
            <a:r>
              <a:rPr lang="it-IT" sz="3600" b="1" dirty="0" smtClean="0">
                <a:solidFill>
                  <a:schemeClr val="accent1"/>
                </a:solidFill>
              </a:rPr>
              <a:t>dei contenuti</a:t>
            </a:r>
            <a:endParaRPr lang="it-IT" sz="4000" dirty="0"/>
          </a:p>
        </p:txBody>
      </p:sp>
      <p:sp>
        <p:nvSpPr>
          <p:cNvPr id="10" name="Segnaposto contenuto 2"/>
          <p:cNvSpPr>
            <a:spLocks noGrp="1"/>
          </p:cNvSpPr>
          <p:nvPr>
            <p:ph idx="1"/>
          </p:nvPr>
        </p:nvSpPr>
        <p:spPr>
          <a:xfrm>
            <a:off x="688876" y="908720"/>
            <a:ext cx="7766248" cy="5256584"/>
          </a:xfrm>
        </p:spPr>
        <p:txBody>
          <a:bodyPr>
            <a:noAutofit/>
          </a:bodyPr>
          <a:lstStyle/>
          <a:p>
            <a:pPr algn="just"/>
            <a:endParaRPr lang="it-IT" sz="2400" dirty="0"/>
          </a:p>
          <a:p>
            <a:pPr algn="just">
              <a:buFont typeface="+mj-lt"/>
              <a:buAutoNum type="arabicPeriod"/>
            </a:pPr>
            <a:r>
              <a:rPr lang="it-IT" sz="2400" dirty="0" smtClean="0"/>
              <a:t>IL </a:t>
            </a:r>
            <a:r>
              <a:rPr lang="it-IT" sz="2400" dirty="0"/>
              <a:t>CONTESTO DI RIFERIMENTO </a:t>
            </a:r>
          </a:p>
          <a:p>
            <a:pPr algn="just">
              <a:buFont typeface="+mj-lt"/>
              <a:buAutoNum type="arabicPeriod"/>
            </a:pPr>
            <a:r>
              <a:rPr lang="it-IT" sz="2400" dirty="0" smtClean="0"/>
              <a:t>ANALISI </a:t>
            </a:r>
            <a:r>
              <a:rPr lang="it-IT" sz="2400" dirty="0"/>
              <a:t>DELL’EFFICACIA DELLA </a:t>
            </a:r>
            <a:r>
              <a:rPr lang="it-IT" sz="2400" dirty="0" smtClean="0"/>
              <a:t>GESTIONE</a:t>
            </a:r>
            <a:endParaRPr lang="it-IT" sz="2400" dirty="0"/>
          </a:p>
          <a:p>
            <a:pPr algn="just">
              <a:buFont typeface="+mj-lt"/>
              <a:buAutoNum type="arabicPeriod"/>
            </a:pPr>
            <a:r>
              <a:rPr lang="it-IT" sz="2400" dirty="0"/>
              <a:t>ANALISI DELL’EFFICIENZA DELLA </a:t>
            </a:r>
            <a:r>
              <a:rPr lang="it-IT" sz="2400" dirty="0" smtClean="0"/>
              <a:t>GESTIONE</a:t>
            </a:r>
            <a:endParaRPr lang="it-IT" sz="2400" dirty="0"/>
          </a:p>
          <a:p>
            <a:pPr lvl="1" algn="just">
              <a:buFont typeface="+mj-lt"/>
              <a:buAutoNum type="alphaLcParenR"/>
            </a:pPr>
            <a:r>
              <a:rPr lang="it-IT" sz="2000" dirty="0"/>
              <a:t>ANALISI DEI FATTORI ESTERNI IN GRADO DI INFLUIRE </a:t>
            </a:r>
            <a:r>
              <a:rPr lang="it-IT" sz="2000" dirty="0" smtClean="0"/>
              <a:t>SULL’EFFICIENZA</a:t>
            </a:r>
            <a:endParaRPr lang="it-IT" sz="2000" dirty="0"/>
          </a:p>
          <a:p>
            <a:pPr lvl="1" algn="just">
              <a:buFont typeface="+mj-lt"/>
              <a:buAutoNum type="alphaLcParenR"/>
            </a:pPr>
            <a:r>
              <a:rPr lang="it-IT" sz="2000" dirty="0"/>
              <a:t>ANALISI </a:t>
            </a:r>
            <a:r>
              <a:rPr lang="it-IT" sz="2000" dirty="0" smtClean="0"/>
              <a:t>DI CONFRONTO PRIMA E DOPO LA GESTIONE UNICA</a:t>
            </a:r>
            <a:endParaRPr lang="it-IT" sz="2000" dirty="0"/>
          </a:p>
          <a:p>
            <a:pPr marL="400050" algn="just">
              <a:buFont typeface="+mj-lt"/>
              <a:buAutoNum type="arabicPeriod"/>
            </a:pPr>
            <a:r>
              <a:rPr lang="it-IT" sz="2400" dirty="0"/>
              <a:t>SEI </a:t>
            </a:r>
            <a:r>
              <a:rPr lang="it-IT" sz="2400" dirty="0" smtClean="0"/>
              <a:t>TOSCANA. ANALISI NEI </a:t>
            </a:r>
            <a:r>
              <a:rPr lang="it-IT" sz="2400" dirty="0"/>
              <a:t>PRIMI DUE ANNI DI </a:t>
            </a:r>
            <a:r>
              <a:rPr lang="it-IT" sz="2400" dirty="0" smtClean="0"/>
              <a:t>GESTIONE</a:t>
            </a:r>
            <a:endParaRPr lang="it-IT" sz="2400" dirty="0"/>
          </a:p>
          <a:p>
            <a:pPr marL="400050" algn="just">
              <a:buFont typeface="+mj-lt"/>
              <a:buAutoNum type="arabicPeriod"/>
            </a:pPr>
            <a:r>
              <a:rPr lang="it-IT" sz="2400" dirty="0"/>
              <a:t>ANALISI DELLE PERFORMANCE ECONOMICHE</a:t>
            </a:r>
          </a:p>
          <a:p>
            <a:pPr marL="400050" algn="just">
              <a:buFont typeface="+mj-lt"/>
              <a:buAutoNum type="arabicPeriod"/>
            </a:pPr>
            <a:r>
              <a:rPr lang="it-IT" sz="2400" dirty="0"/>
              <a:t>ANALISI DELLE PERFORMANCE </a:t>
            </a:r>
            <a:r>
              <a:rPr lang="it-IT" sz="2400" dirty="0" smtClean="0"/>
              <a:t>GESTIONALI</a:t>
            </a:r>
          </a:p>
          <a:p>
            <a:pPr marL="400050" algn="just">
              <a:buFont typeface="+mj-lt"/>
              <a:buAutoNum type="arabicPeriod"/>
            </a:pPr>
            <a:endParaRPr lang="it-IT" sz="2400" dirty="0"/>
          </a:p>
          <a:p>
            <a:pPr marL="57150" indent="0" algn="just">
              <a:buNone/>
            </a:pPr>
            <a:r>
              <a:rPr lang="it-IT" sz="2400" dirty="0" smtClean="0"/>
              <a:t>+ RICLASSIFICAZIONE DEL </a:t>
            </a:r>
            <a:r>
              <a:rPr lang="it-IT" sz="2400" dirty="0"/>
              <a:t>BILANCIO DELLA SOCIETA’</a:t>
            </a:r>
          </a:p>
          <a:p>
            <a:pPr marL="0" indent="0" algn="just">
              <a:buNone/>
            </a:pPr>
            <a:endParaRPr lang="it-IT" sz="2400" b="1" dirty="0"/>
          </a:p>
        </p:txBody>
      </p:sp>
      <p:sp>
        <p:nvSpPr>
          <p:cNvPr id="3" name="Segnaposto numero diapositiva 2"/>
          <p:cNvSpPr>
            <a:spLocks noGrp="1"/>
          </p:cNvSpPr>
          <p:nvPr>
            <p:ph type="sldNum" sz="quarter" idx="12"/>
          </p:nvPr>
        </p:nvSpPr>
        <p:spPr/>
        <p:txBody>
          <a:bodyPr/>
          <a:lstStyle/>
          <a:p>
            <a:fld id="{A833D84A-032A-4297-A1D5-C620F1BDBFBC}" type="slidenum">
              <a:rPr lang="it-IT" smtClean="0"/>
              <a:pPr/>
              <a:t>21</a:t>
            </a:fld>
            <a:endParaRPr lang="it-IT" dirty="0"/>
          </a:p>
        </p:txBody>
      </p:sp>
    </p:spTree>
    <p:extLst>
      <p:ext uri="{BB962C8B-B14F-4D97-AF65-F5344CB8AC3E}">
        <p14:creationId xmlns:p14="http://schemas.microsoft.com/office/powerpoint/2010/main" val="3151927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924944"/>
            <a:ext cx="7772400" cy="1362075"/>
          </a:xfrm>
        </p:spPr>
        <p:txBody>
          <a:bodyPr>
            <a:normAutofit/>
          </a:bodyPr>
          <a:lstStyle/>
          <a:p>
            <a:pPr marL="0" indent="0" algn="ctr"/>
            <a:r>
              <a:rPr lang="it-IT" sz="4400" dirty="0" smtClean="0">
                <a:solidFill>
                  <a:schemeClr val="accent1"/>
                </a:solidFill>
              </a:rPr>
              <a:t>GLI ESITI</a:t>
            </a:r>
            <a:endParaRPr lang="it-IT" sz="4800" b="1" dirty="0">
              <a:solidFill>
                <a:schemeClr val="tx1">
                  <a:lumMod val="95000"/>
                  <a:lumOff val="5000"/>
                </a:schemeClr>
              </a:solidFill>
            </a:endParaRPr>
          </a:p>
        </p:txBody>
      </p:sp>
    </p:spTree>
    <p:extLst>
      <p:ext uri="{BB962C8B-B14F-4D97-AF65-F5344CB8AC3E}">
        <p14:creationId xmlns:p14="http://schemas.microsoft.com/office/powerpoint/2010/main" val="1804949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ph idx="1"/>
          </p:nvPr>
        </p:nvSpPr>
        <p:spPr>
          <a:xfrm>
            <a:off x="580864" y="1340173"/>
            <a:ext cx="7982272" cy="4968552"/>
          </a:xfrm>
        </p:spPr>
        <p:txBody>
          <a:bodyPr>
            <a:noAutofit/>
          </a:bodyPr>
          <a:lstStyle/>
          <a:p>
            <a:pPr algn="just"/>
            <a:r>
              <a:rPr lang="it-IT" sz="1800" b="1" dirty="0"/>
              <a:t>ATO Toscana Sud comprende 106 comuni</a:t>
            </a:r>
            <a:r>
              <a:rPr lang="it-IT" sz="1800" dirty="0"/>
              <a:t>, </a:t>
            </a:r>
            <a:r>
              <a:rPr lang="it-IT" sz="1800" b="1" dirty="0"/>
              <a:t>878.000 abitanti </a:t>
            </a:r>
            <a:r>
              <a:rPr lang="it-IT" sz="1800" dirty="0"/>
              <a:t>e una superficie di </a:t>
            </a:r>
            <a:r>
              <a:rPr lang="it-IT" sz="1800" b="1" dirty="0">
                <a:latin typeface="Calibri" panose="020F0502020204030204" pitchFamily="34" charset="0"/>
                <a:ea typeface="Calibri" panose="020F0502020204030204" pitchFamily="34" charset="0"/>
                <a:cs typeface="Times New Roman" panose="02020603050405020304" pitchFamily="18" charset="0"/>
              </a:rPr>
              <a:t>12.063 km</a:t>
            </a:r>
            <a:r>
              <a:rPr lang="it-IT" sz="1800" dirty="0">
                <a:latin typeface="Calibri" panose="020F0502020204030204" pitchFamily="34" charset="0"/>
                <a:ea typeface="Calibri" panose="020F0502020204030204" pitchFamily="34" charset="0"/>
                <a:cs typeface="Times New Roman" panose="02020603050405020304" pitchFamily="18" charset="0"/>
              </a:rPr>
              <a:t>² pari a circa la metà dell’itero territorio della Regione Toscana</a:t>
            </a:r>
            <a:r>
              <a:rPr lang="it-IT" sz="1800" dirty="0" smtClean="0">
                <a:latin typeface="Calibri" panose="020F0502020204030204" pitchFamily="34" charset="0"/>
                <a:ea typeface="Calibri" panose="020F0502020204030204" pitchFamily="34" charset="0"/>
                <a:cs typeface="Times New Roman" panose="02020603050405020304" pitchFamily="18" charset="0"/>
              </a:rPr>
              <a:t>.</a:t>
            </a:r>
          </a:p>
          <a:p>
            <a:pPr algn="just"/>
            <a:endParaRPr lang="it-IT" sz="1800" dirty="0"/>
          </a:p>
          <a:p>
            <a:pPr algn="just"/>
            <a:r>
              <a:rPr lang="it-IT" sz="1800" dirty="0"/>
              <a:t>ATO Toscana Sud ha </a:t>
            </a:r>
            <a:r>
              <a:rPr lang="it-IT" sz="1800" b="1" dirty="0"/>
              <a:t>indetto un bando per la gestione unica dei rifiuti </a:t>
            </a:r>
            <a:r>
              <a:rPr lang="it-IT" sz="1800" dirty="0"/>
              <a:t>al fine di razionalizzazione degli investimenti, attivare economie di scala e contenere i costi a carico dei contribuenti </a:t>
            </a:r>
            <a:r>
              <a:rPr lang="it-IT" sz="1800" dirty="0" smtClean="0">
                <a:sym typeface="Wingdings"/>
              </a:rPr>
              <a:t> I</a:t>
            </a:r>
            <a:r>
              <a:rPr lang="it-IT" sz="1800" dirty="0" smtClean="0"/>
              <a:t>l </a:t>
            </a:r>
            <a:r>
              <a:rPr lang="it-IT" sz="1800" b="1" dirty="0"/>
              <a:t>bando è stato vinto da SEI Toscana</a:t>
            </a:r>
            <a:r>
              <a:rPr lang="it-IT" sz="1800" dirty="0"/>
              <a:t>, entità derivata dalla </a:t>
            </a:r>
            <a:r>
              <a:rPr lang="it-IT" sz="1800" b="1" dirty="0"/>
              <a:t>fusione di una pluralità di società, </a:t>
            </a:r>
            <a:r>
              <a:rPr lang="it-IT" sz="1800" dirty="0"/>
              <a:t>la quale ha l’onere di gestire in maniera integrata l’itera filiera dei rifiuti per i prossimi 20 anni a partire dal 2014. Su tale gara si è aperta un’inchiesta per </a:t>
            </a:r>
            <a:r>
              <a:rPr lang="it-IT" sz="1800" b="1" dirty="0"/>
              <a:t>turbativa d’asta</a:t>
            </a:r>
            <a:r>
              <a:rPr lang="it-IT" sz="1800" b="1" dirty="0" smtClean="0"/>
              <a:t>.</a:t>
            </a:r>
          </a:p>
          <a:p>
            <a:pPr algn="just"/>
            <a:endParaRPr lang="it-IT" sz="1800" b="1" dirty="0"/>
          </a:p>
          <a:p>
            <a:pPr algn="just"/>
            <a:r>
              <a:rPr lang="it-IT" sz="1800" b="1" dirty="0"/>
              <a:t>Istituzione dell’</a:t>
            </a:r>
            <a:r>
              <a:rPr lang="it-IT" sz="1800" b="1" dirty="0" err="1"/>
              <a:t>Ato</a:t>
            </a:r>
            <a:r>
              <a:rPr lang="it-IT" sz="1800" dirty="0"/>
              <a:t> e </a:t>
            </a:r>
            <a:r>
              <a:rPr lang="it-IT" sz="1800" b="1" dirty="0"/>
              <a:t>del gestore unico </a:t>
            </a:r>
            <a:r>
              <a:rPr lang="it-IT" sz="1800" dirty="0"/>
              <a:t>ha portato ad un capovolgimento delle modalità organizzative ed operative del </a:t>
            </a:r>
            <a:r>
              <a:rPr lang="it-IT" sz="1800" dirty="0" smtClean="0"/>
              <a:t>servizio sulle quali è intervenuto nel </a:t>
            </a:r>
            <a:r>
              <a:rPr lang="it-IT" sz="1800" b="1" dirty="0" smtClean="0"/>
              <a:t>2013 il passaggio </a:t>
            </a:r>
            <a:r>
              <a:rPr lang="it-IT" sz="1800" b="1" dirty="0"/>
              <a:t>dalla TARES alla TARI</a:t>
            </a:r>
            <a:r>
              <a:rPr lang="it-IT" sz="1800" dirty="0"/>
              <a:t> (L. 147/2013), quest’ultima calcolata  sulla superficie calpestabile di unità immobiliari o aree scoperte in grado di produrre rifiuti. </a:t>
            </a:r>
          </a:p>
        </p:txBody>
      </p:sp>
      <p:sp>
        <p:nvSpPr>
          <p:cNvPr id="6" name="Titolo 1"/>
          <p:cNvSpPr>
            <a:spLocks noGrp="1"/>
          </p:cNvSpPr>
          <p:nvPr>
            <p:ph type="title"/>
          </p:nvPr>
        </p:nvSpPr>
        <p:spPr>
          <a:xfrm>
            <a:off x="0" y="-6638"/>
            <a:ext cx="9144000" cy="1143000"/>
          </a:xfrm>
        </p:spPr>
        <p:txBody>
          <a:bodyPr>
            <a:normAutofit/>
          </a:bodyPr>
          <a:lstStyle/>
          <a:p>
            <a:r>
              <a:rPr lang="it-IT" sz="3600" b="1" dirty="0">
                <a:solidFill>
                  <a:schemeClr val="accent1"/>
                </a:solidFill>
              </a:rPr>
              <a:t>Il contesto di </a:t>
            </a:r>
            <a:r>
              <a:rPr lang="it-IT" sz="3600" b="1" dirty="0" smtClean="0">
                <a:solidFill>
                  <a:schemeClr val="accent1"/>
                </a:solidFill>
              </a:rPr>
              <a:t>riferimento</a:t>
            </a:r>
            <a:endParaRPr lang="it-IT" sz="4000" dirty="0"/>
          </a:p>
        </p:txBody>
      </p:sp>
      <p:sp>
        <p:nvSpPr>
          <p:cNvPr id="2" name="Segnaposto numero diapositiva 1"/>
          <p:cNvSpPr>
            <a:spLocks noGrp="1"/>
          </p:cNvSpPr>
          <p:nvPr>
            <p:ph type="sldNum" sz="quarter" idx="12"/>
          </p:nvPr>
        </p:nvSpPr>
        <p:spPr/>
        <p:txBody>
          <a:bodyPr/>
          <a:lstStyle/>
          <a:p>
            <a:fld id="{A833D84A-032A-4297-A1D5-C620F1BDBFBC}" type="slidenum">
              <a:rPr lang="it-IT" smtClean="0"/>
              <a:pPr/>
              <a:t>23</a:t>
            </a:fld>
            <a:endParaRPr lang="it-IT" dirty="0"/>
          </a:p>
        </p:txBody>
      </p:sp>
    </p:spTree>
    <p:extLst>
      <p:ext uri="{BB962C8B-B14F-4D97-AF65-F5344CB8AC3E}">
        <p14:creationId xmlns:p14="http://schemas.microsoft.com/office/powerpoint/2010/main" val="2248106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0" y="-6638"/>
            <a:ext cx="9144000" cy="1143000"/>
          </a:xfrm>
        </p:spPr>
        <p:txBody>
          <a:bodyPr>
            <a:normAutofit/>
          </a:bodyPr>
          <a:lstStyle/>
          <a:p>
            <a:r>
              <a:rPr lang="it-IT" sz="3600" b="1" dirty="0">
                <a:solidFill>
                  <a:schemeClr val="accent1"/>
                </a:solidFill>
              </a:rPr>
              <a:t>I limiti dell’accordo di </a:t>
            </a:r>
            <a:r>
              <a:rPr lang="it-IT" sz="3600" b="1" dirty="0" smtClean="0">
                <a:solidFill>
                  <a:schemeClr val="accent1"/>
                </a:solidFill>
              </a:rPr>
              <a:t>gestione</a:t>
            </a:r>
            <a:endParaRPr lang="it-IT" sz="4000" dirty="0"/>
          </a:p>
        </p:txBody>
      </p:sp>
      <p:sp>
        <p:nvSpPr>
          <p:cNvPr id="10" name="CasellaDiTesto 9"/>
          <p:cNvSpPr txBox="1"/>
          <p:nvPr/>
        </p:nvSpPr>
        <p:spPr>
          <a:xfrm>
            <a:off x="503548" y="1268760"/>
            <a:ext cx="8136904" cy="4247317"/>
          </a:xfrm>
          <a:prstGeom prst="rect">
            <a:avLst/>
          </a:prstGeom>
          <a:noFill/>
        </p:spPr>
        <p:txBody>
          <a:bodyPr wrap="square" rtlCol="0">
            <a:spAutoFit/>
          </a:bodyPr>
          <a:lstStyle/>
          <a:p>
            <a:pPr algn="just"/>
            <a:endParaRPr lang="it-IT" dirty="0"/>
          </a:p>
          <a:p>
            <a:pPr marL="285750" indent="-285750" algn="just">
              <a:buFont typeface="Arial" panose="020B0604020202020204" pitchFamily="34" charset="0"/>
              <a:buChar char="•"/>
            </a:pPr>
            <a:r>
              <a:rPr lang="it-IT" b="1" dirty="0"/>
              <a:t>L ’accordo di gestione con SEI Toscana fissa quanto i </a:t>
            </a:r>
            <a:r>
              <a:rPr lang="it-IT" b="1" dirty="0" smtClean="0"/>
              <a:t>Comuni </a:t>
            </a:r>
            <a:r>
              <a:rPr lang="it-IT" b="1" dirty="0"/>
              <a:t>soci di ATO Toscana SUD dovranno versare per i prossimi anni di servizio. </a:t>
            </a:r>
            <a:r>
              <a:rPr lang="it-IT" dirty="0"/>
              <a:t>A titolo d’esempio in Val Cornia l’accordo è già stabilito fino al 2019. Firmando un contratto di servizio di tale durata (scadenza 2019)</a:t>
            </a:r>
            <a:r>
              <a:rPr lang="it-IT" b="1" dirty="0"/>
              <a:t> </a:t>
            </a:r>
            <a:r>
              <a:rPr lang="it-IT" dirty="0"/>
              <a:t>sarà impossibile per i comuni avviare modelli virtuosi di gestione dei rifiuti. Tutti gli eventuali servizi aggiuntivi (es. porta a porta) richiesti in tale periodo saranno attivati da SEI Toscana ad un costo aggiuntivo comportando quindi un ulteriore aumento delle tariffe.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b="1" dirty="0"/>
              <a:t>Clausola presente nell’accordo dove si specifica che, a fronte di un canone di minore entità richiesto per i primi anni di servizio</a:t>
            </a:r>
            <a:r>
              <a:rPr lang="it-IT" dirty="0"/>
              <a:t>, ma comunque già in aumento, il gestore unico si riserva la </a:t>
            </a:r>
            <a:r>
              <a:rPr lang="it-IT" b="1" dirty="0"/>
              <a:t>possibilità di recuperare quanto dovuto attraverso l’allungamento del contratto, </a:t>
            </a:r>
            <a:r>
              <a:rPr lang="it-IT" dirty="0"/>
              <a:t>fino all’ottenimento dell’utile stabilito. </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b="1" dirty="0"/>
              <a:t>Nessuna possibilità di recedere dall’accordo con SEI TOSCANA.</a:t>
            </a:r>
          </a:p>
        </p:txBody>
      </p:sp>
      <p:sp>
        <p:nvSpPr>
          <p:cNvPr id="2" name="Segnaposto numero diapositiva 1"/>
          <p:cNvSpPr>
            <a:spLocks noGrp="1"/>
          </p:cNvSpPr>
          <p:nvPr>
            <p:ph type="sldNum" sz="quarter" idx="12"/>
          </p:nvPr>
        </p:nvSpPr>
        <p:spPr/>
        <p:txBody>
          <a:bodyPr/>
          <a:lstStyle/>
          <a:p>
            <a:fld id="{A833D84A-032A-4297-A1D5-C620F1BDBFBC}" type="slidenum">
              <a:rPr lang="it-IT" smtClean="0"/>
              <a:pPr/>
              <a:t>24</a:t>
            </a:fld>
            <a:endParaRPr lang="it-IT" dirty="0"/>
          </a:p>
        </p:txBody>
      </p:sp>
    </p:spTree>
    <p:extLst>
      <p:ext uri="{BB962C8B-B14F-4D97-AF65-F5344CB8AC3E}">
        <p14:creationId xmlns:p14="http://schemas.microsoft.com/office/powerpoint/2010/main" val="1248526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p:cNvSpPr>
            <a:spLocks noGrp="1"/>
          </p:cNvSpPr>
          <p:nvPr>
            <p:ph type="title"/>
          </p:nvPr>
        </p:nvSpPr>
        <p:spPr>
          <a:xfrm>
            <a:off x="27866" y="692696"/>
            <a:ext cx="9144000" cy="658444"/>
          </a:xfrm>
        </p:spPr>
        <p:txBody>
          <a:bodyPr>
            <a:noAutofit/>
          </a:bodyPr>
          <a:lstStyle/>
          <a:p>
            <a:r>
              <a:rPr lang="it-IT" sz="3200" b="1" dirty="0" smtClean="0">
                <a:solidFill>
                  <a:schemeClr val="accent1"/>
                </a:solidFill>
              </a:rPr>
              <a:t>Massimizzazione del recupero</a:t>
            </a:r>
            <a:r>
              <a:rPr lang="it-IT" sz="2800" b="1" dirty="0">
                <a:solidFill>
                  <a:schemeClr val="accent1"/>
                </a:solidFill>
              </a:rPr>
              <a:t/>
            </a:r>
            <a:br>
              <a:rPr lang="it-IT" sz="2800" b="1" dirty="0">
                <a:solidFill>
                  <a:schemeClr val="accent1"/>
                </a:solidFill>
              </a:rPr>
            </a:br>
            <a:r>
              <a:rPr lang="it-IT" sz="2800" b="1" dirty="0">
                <a:solidFill>
                  <a:schemeClr val="accent1"/>
                </a:solidFill>
              </a:rPr>
              <a:t/>
            </a:r>
            <a:br>
              <a:rPr lang="it-IT" sz="2800" b="1" dirty="0">
                <a:solidFill>
                  <a:schemeClr val="accent1"/>
                </a:solidFill>
              </a:rPr>
            </a:br>
            <a:endParaRPr lang="it-IT" sz="2800" b="1" dirty="0">
              <a:solidFill>
                <a:schemeClr val="accent1"/>
              </a:solidFill>
            </a:endParaRPr>
          </a:p>
        </p:txBody>
      </p:sp>
      <p:sp>
        <p:nvSpPr>
          <p:cNvPr id="7" name="Rettangolo 6"/>
          <p:cNvSpPr/>
          <p:nvPr/>
        </p:nvSpPr>
        <p:spPr>
          <a:xfrm>
            <a:off x="971600" y="3573016"/>
            <a:ext cx="7425704" cy="2554545"/>
          </a:xfrm>
          <a:prstGeom prst="rect">
            <a:avLst/>
          </a:prstGeom>
        </p:spPr>
        <p:txBody>
          <a:bodyPr wrap="square">
            <a:spAutoFit/>
          </a:bodyPr>
          <a:lstStyle/>
          <a:p>
            <a:pPr marL="285750" indent="-285750">
              <a:buFont typeface="Arial" panose="020B0604020202020204" pitchFamily="34" charset="0"/>
              <a:buChar char="•"/>
            </a:pPr>
            <a:r>
              <a:rPr lang="it-IT" sz="2000" dirty="0"/>
              <a:t>Diminuzione della raccolta differenziata di 6 punti percentuali dal 2013 al 2015 nell’</a:t>
            </a:r>
            <a:r>
              <a:rPr lang="it-IT" sz="2000" dirty="0" err="1"/>
              <a:t>Ato</a:t>
            </a:r>
            <a:r>
              <a:rPr lang="it-IT" sz="2000" dirty="0"/>
              <a:t> Toscana Sud </a:t>
            </a:r>
            <a:r>
              <a:rPr lang="it-IT" sz="2000" b="1" dirty="0">
                <a:solidFill>
                  <a:srgbClr val="C00000"/>
                </a:solidFill>
              </a:rPr>
              <a:t>NEGATIVO</a:t>
            </a:r>
          </a:p>
          <a:p>
            <a:pPr marL="285750" indent="-285750">
              <a:buFont typeface="Arial" panose="020B0604020202020204" pitchFamily="34" charset="0"/>
              <a:buChar char="•"/>
            </a:pPr>
            <a:r>
              <a:rPr lang="it-IT" sz="2000" dirty="0"/>
              <a:t>Al contrario a livello nazionale e regionale si registra un aumento della raccolta differenziata rispettivamente di 8,5% e del 10,9%.</a:t>
            </a:r>
            <a:r>
              <a:rPr lang="it-IT" sz="2000" b="1" dirty="0">
                <a:solidFill>
                  <a:srgbClr val="C00000"/>
                </a:solidFill>
              </a:rPr>
              <a:t> NEGATIVO</a:t>
            </a:r>
            <a:endParaRPr lang="it-IT" sz="2000" dirty="0"/>
          </a:p>
          <a:p>
            <a:pPr marL="285750" indent="-285750">
              <a:buFont typeface="Arial" panose="020B0604020202020204" pitchFamily="34" charset="0"/>
              <a:buChar char="•"/>
            </a:pPr>
            <a:r>
              <a:rPr lang="it-IT" sz="2000" dirty="0"/>
              <a:t>Rilevamento di percentuali di raccolta differenziata nettamente interiori rispetto gli obiettivi di legge  prefissati al 65% (44% in meno)  </a:t>
            </a:r>
            <a:r>
              <a:rPr lang="it-IT" sz="2000" b="1" dirty="0" smtClean="0">
                <a:solidFill>
                  <a:srgbClr val="C00000"/>
                </a:solidFill>
              </a:rPr>
              <a:t>NEGATIVO</a:t>
            </a:r>
            <a:endParaRPr lang="it-IT" sz="2000" b="1" dirty="0">
              <a:solidFill>
                <a:srgbClr val="C00000"/>
              </a:solidFill>
            </a:endParaRPr>
          </a:p>
        </p:txBody>
      </p:sp>
      <p:sp>
        <p:nvSpPr>
          <p:cNvPr id="19" name="Rettangolo 18"/>
          <p:cNvSpPr/>
          <p:nvPr/>
        </p:nvSpPr>
        <p:spPr>
          <a:xfrm>
            <a:off x="5508104" y="2960232"/>
            <a:ext cx="2889200" cy="230832"/>
          </a:xfrm>
          <a:prstGeom prst="rect">
            <a:avLst/>
          </a:prstGeom>
        </p:spPr>
        <p:txBody>
          <a:bodyPr wrap="square">
            <a:spAutoFit/>
          </a:bodyPr>
          <a:lstStyle/>
          <a:p>
            <a:pPr algn="ctr"/>
            <a:r>
              <a:rPr lang="it-IT" sz="900" i="1" dirty="0">
                <a:solidFill>
                  <a:srgbClr val="000000"/>
                </a:solidFill>
                <a:latin typeface="Calibri" panose="020F0502020204030204" pitchFamily="34" charset="0"/>
              </a:rPr>
              <a:t>Fonte: ISPRA rapporto rifiuti 2015</a:t>
            </a:r>
            <a:endParaRPr lang="it-IT" sz="900" i="1" dirty="0"/>
          </a:p>
        </p:txBody>
      </p:sp>
      <p:graphicFrame>
        <p:nvGraphicFramePr>
          <p:cNvPr id="2" name="Tabella 1"/>
          <p:cNvGraphicFramePr>
            <a:graphicFrameLocks noGrp="1"/>
          </p:cNvGraphicFramePr>
          <p:nvPr/>
        </p:nvGraphicFramePr>
        <p:xfrm>
          <a:off x="1499082" y="1628800"/>
          <a:ext cx="6201568" cy="1257300"/>
        </p:xfrm>
        <a:graphic>
          <a:graphicData uri="http://schemas.openxmlformats.org/drawingml/2006/table">
            <a:tbl>
              <a:tblPr/>
              <a:tblGrid>
                <a:gridCol w="1708124">
                  <a:extLst>
                    <a:ext uri="{9D8B030D-6E8A-4147-A177-3AD203B41FA5}">
                      <a16:colId xmlns="" xmlns:a16="http://schemas.microsoft.com/office/drawing/2014/main" val="1124317439"/>
                    </a:ext>
                  </a:extLst>
                </a:gridCol>
                <a:gridCol w="1169526">
                  <a:extLst>
                    <a:ext uri="{9D8B030D-6E8A-4147-A177-3AD203B41FA5}">
                      <a16:colId xmlns="" xmlns:a16="http://schemas.microsoft.com/office/drawing/2014/main" val="1417998396"/>
                    </a:ext>
                  </a:extLst>
                </a:gridCol>
                <a:gridCol w="800202">
                  <a:extLst>
                    <a:ext uri="{9D8B030D-6E8A-4147-A177-3AD203B41FA5}">
                      <a16:colId xmlns="" xmlns:a16="http://schemas.microsoft.com/office/drawing/2014/main" val="1968691056"/>
                    </a:ext>
                  </a:extLst>
                </a:gridCol>
                <a:gridCol w="861757">
                  <a:extLst>
                    <a:ext uri="{9D8B030D-6E8A-4147-A177-3AD203B41FA5}">
                      <a16:colId xmlns="" xmlns:a16="http://schemas.microsoft.com/office/drawing/2014/main" val="1340668501"/>
                    </a:ext>
                  </a:extLst>
                </a:gridCol>
                <a:gridCol w="1661959">
                  <a:extLst>
                    <a:ext uri="{9D8B030D-6E8A-4147-A177-3AD203B41FA5}">
                      <a16:colId xmlns="" xmlns:a16="http://schemas.microsoft.com/office/drawing/2014/main" val="1213544167"/>
                    </a:ext>
                  </a:extLst>
                </a:gridCol>
              </a:tblGrid>
              <a:tr h="333375">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600" b="0" i="0" u="none" strike="noStrike">
                          <a:solidFill>
                            <a:srgbClr val="000000"/>
                          </a:solidFill>
                          <a:effectLst/>
                          <a:latin typeface="Calibri" panose="020F0502020204030204" pitchFamily="34" charset="0"/>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600" b="0"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600" b="0" i="0" u="none" strike="noStrike">
                          <a:solidFill>
                            <a:srgbClr val="000000"/>
                          </a:solidFill>
                          <a:effectLst/>
                          <a:latin typeface="Calibri" panose="020F0502020204030204" pitchFamily="34" charset="0"/>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1600" b="0" i="0" u="none" strike="noStrike">
                          <a:solidFill>
                            <a:srgbClr val="000000"/>
                          </a:solidFill>
                          <a:effectLst/>
                          <a:latin typeface="Calibri" panose="020F0502020204030204" pitchFamily="34" charset="0"/>
                        </a:rPr>
                        <a:t>variazione           2013-2015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2203061156"/>
                  </a:ext>
                </a:extLst>
              </a:tr>
              <a:tr h="190500">
                <a:tc>
                  <a:txBody>
                    <a:bodyPr/>
                    <a:lstStyle/>
                    <a:p>
                      <a:pPr algn="l" fontAlgn="b"/>
                      <a:r>
                        <a:rPr lang="it-IT" sz="1600" b="0" i="0" u="none" strike="noStrike">
                          <a:solidFill>
                            <a:srgbClr val="000000"/>
                          </a:solidFill>
                          <a:effectLst/>
                          <a:latin typeface="Calibri" panose="020F0502020204030204" pitchFamily="34" charset="0"/>
                        </a:rPr>
                        <a:t>ATO TOSCANA SUD</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39,1%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36,2%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36,7%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-6,1%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03518066"/>
                  </a:ext>
                </a:extLst>
              </a:tr>
              <a:tr h="190500">
                <a:tc>
                  <a:txBody>
                    <a:bodyPr/>
                    <a:lstStyle/>
                    <a:p>
                      <a:pPr algn="l" fontAlgn="b"/>
                      <a:r>
                        <a:rPr lang="it-IT" sz="1600" b="0" i="0" u="none" strike="noStrike">
                          <a:solidFill>
                            <a:srgbClr val="000000"/>
                          </a:solidFill>
                          <a:effectLst/>
                          <a:latin typeface="Calibri" panose="020F0502020204030204" pitchFamily="34" charset="0"/>
                        </a:rPr>
                        <a:t>TOSCANA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42,2%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44,3%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46,1%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8,5%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04041436"/>
                  </a:ext>
                </a:extLst>
              </a:tr>
              <a:tr h="190500">
                <a:tc>
                  <a:txBody>
                    <a:bodyPr/>
                    <a:lstStyle/>
                    <a:p>
                      <a:pPr algn="l" fontAlgn="b"/>
                      <a:r>
                        <a:rPr lang="it-IT" sz="1600" b="0" i="0" u="none" strike="noStrike">
                          <a:solidFill>
                            <a:srgbClr val="000000"/>
                          </a:solidFill>
                          <a:effectLst/>
                          <a:latin typeface="Calibri" panose="020F0502020204030204" pitchFamily="34" charset="0"/>
                        </a:rPr>
                        <a:t>ITALIA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42,3%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45,2%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47,5%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a:solidFill>
                            <a:srgbClr val="000000"/>
                          </a:solidFill>
                          <a:effectLst/>
                          <a:latin typeface="Calibri" panose="020F0502020204030204" pitchFamily="34" charset="0"/>
                        </a:rPr>
                        <a:t>10,9%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43742141"/>
                  </a:ext>
                </a:extLst>
              </a:tr>
            </a:tbl>
          </a:graphicData>
        </a:graphic>
      </p:graphicFrame>
      <p:sp>
        <p:nvSpPr>
          <p:cNvPr id="8" name="CasellaDiTesto 7"/>
          <p:cNvSpPr txBox="1"/>
          <p:nvPr/>
        </p:nvSpPr>
        <p:spPr>
          <a:xfrm>
            <a:off x="1335144" y="1210170"/>
            <a:ext cx="7808856" cy="369332"/>
          </a:xfrm>
          <a:prstGeom prst="rect">
            <a:avLst/>
          </a:prstGeom>
          <a:noFill/>
        </p:spPr>
        <p:txBody>
          <a:bodyPr wrap="square" rtlCol="0">
            <a:spAutoFit/>
          </a:bodyPr>
          <a:lstStyle/>
          <a:p>
            <a:r>
              <a:rPr lang="it-IT" b="1" dirty="0"/>
              <a:t>% di raccolta differenziata e variazione 2013-2015</a:t>
            </a:r>
          </a:p>
        </p:txBody>
      </p:sp>
      <p:sp>
        <p:nvSpPr>
          <p:cNvPr id="3" name="Segnaposto numero diapositiva 2"/>
          <p:cNvSpPr>
            <a:spLocks noGrp="1"/>
          </p:cNvSpPr>
          <p:nvPr>
            <p:ph type="sldNum" sz="quarter" idx="12"/>
          </p:nvPr>
        </p:nvSpPr>
        <p:spPr/>
        <p:txBody>
          <a:bodyPr/>
          <a:lstStyle/>
          <a:p>
            <a:fld id="{A833D84A-032A-4297-A1D5-C620F1BDBFBC}" type="slidenum">
              <a:rPr lang="it-IT" smtClean="0"/>
              <a:pPr/>
              <a:t>25</a:t>
            </a:fld>
            <a:endParaRPr lang="it-IT" dirty="0"/>
          </a:p>
        </p:txBody>
      </p:sp>
    </p:spTree>
    <p:extLst>
      <p:ext uri="{BB962C8B-B14F-4D97-AF65-F5344CB8AC3E}">
        <p14:creationId xmlns:p14="http://schemas.microsoft.com/office/powerpoint/2010/main" val="2402046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p:cNvSpPr>
            <a:spLocks noGrp="1"/>
          </p:cNvSpPr>
          <p:nvPr>
            <p:ph type="title"/>
          </p:nvPr>
        </p:nvSpPr>
        <p:spPr>
          <a:xfrm>
            <a:off x="27866" y="692696"/>
            <a:ext cx="9144000" cy="658444"/>
          </a:xfrm>
        </p:spPr>
        <p:txBody>
          <a:bodyPr>
            <a:noAutofit/>
          </a:bodyPr>
          <a:lstStyle/>
          <a:p>
            <a:r>
              <a:rPr lang="it-IT" sz="3200" b="1" dirty="0" smtClean="0">
                <a:solidFill>
                  <a:schemeClr val="accent1"/>
                </a:solidFill>
              </a:rPr>
              <a:t>Massimizzazione </a:t>
            </a:r>
            <a:r>
              <a:rPr lang="it-IT" sz="3200" b="1" dirty="0">
                <a:solidFill>
                  <a:schemeClr val="accent1"/>
                </a:solidFill>
              </a:rPr>
              <a:t>del recupero </a:t>
            </a:r>
            <a:r>
              <a:rPr lang="it-IT" sz="2800" b="1" dirty="0">
                <a:solidFill>
                  <a:schemeClr val="accent1"/>
                </a:solidFill>
              </a:rPr>
              <a:t/>
            </a:r>
            <a:br>
              <a:rPr lang="it-IT" sz="2800" b="1" dirty="0">
                <a:solidFill>
                  <a:schemeClr val="accent1"/>
                </a:solidFill>
              </a:rPr>
            </a:br>
            <a:r>
              <a:rPr lang="it-IT" sz="2800" b="1" dirty="0" smtClean="0">
                <a:solidFill>
                  <a:schemeClr val="accent1"/>
                </a:solidFill>
              </a:rPr>
              <a:t>Confronto con i livelli </a:t>
            </a:r>
            <a:r>
              <a:rPr lang="it-IT" sz="2800" b="1" dirty="0">
                <a:solidFill>
                  <a:schemeClr val="accent1"/>
                </a:solidFill>
              </a:rPr>
              <a:t>nazionali e regionali</a:t>
            </a:r>
            <a:br>
              <a:rPr lang="it-IT" sz="2800" b="1" dirty="0">
                <a:solidFill>
                  <a:schemeClr val="accent1"/>
                </a:solidFill>
              </a:rPr>
            </a:br>
            <a:r>
              <a:rPr lang="it-IT" sz="2800" b="1" dirty="0">
                <a:solidFill>
                  <a:schemeClr val="accent1"/>
                </a:solidFill>
              </a:rPr>
              <a:t/>
            </a:r>
            <a:br>
              <a:rPr lang="it-IT" sz="2800" b="1" dirty="0">
                <a:solidFill>
                  <a:schemeClr val="accent1"/>
                </a:solidFill>
              </a:rPr>
            </a:br>
            <a:endParaRPr lang="it-IT" sz="2800" b="1" dirty="0">
              <a:solidFill>
                <a:schemeClr val="accent1"/>
              </a:solidFill>
            </a:endParaRPr>
          </a:p>
        </p:txBody>
      </p:sp>
      <p:sp>
        <p:nvSpPr>
          <p:cNvPr id="7" name="Rettangolo 6"/>
          <p:cNvSpPr/>
          <p:nvPr/>
        </p:nvSpPr>
        <p:spPr>
          <a:xfrm>
            <a:off x="827584" y="3589268"/>
            <a:ext cx="7560840" cy="2246769"/>
          </a:xfrm>
          <a:prstGeom prst="rect">
            <a:avLst/>
          </a:prstGeom>
        </p:spPr>
        <p:txBody>
          <a:bodyPr wrap="square">
            <a:spAutoFit/>
          </a:bodyPr>
          <a:lstStyle/>
          <a:p>
            <a:endParaRPr lang="it-IT" sz="2000" b="1" dirty="0">
              <a:solidFill>
                <a:srgbClr val="C00000"/>
              </a:solidFill>
            </a:endParaRPr>
          </a:p>
          <a:p>
            <a:pPr marL="285750" indent="-285750" algn="just">
              <a:buFont typeface="Arial" panose="020B0604020202020204" pitchFamily="34" charset="0"/>
              <a:buChar char="•"/>
            </a:pPr>
            <a:r>
              <a:rPr lang="it-IT" sz="2000" dirty="0"/>
              <a:t>Nell’</a:t>
            </a:r>
            <a:r>
              <a:rPr lang="it-IT" sz="2000" dirty="0" err="1"/>
              <a:t>Ato</a:t>
            </a:r>
            <a:r>
              <a:rPr lang="it-IT" sz="2000" dirty="0"/>
              <a:t> Toscana Sud la raccolta differenziata nel 2015 risulta inferiore del 22,7% rispetto i valori nazionali e del 20,4% rispetto i valori regionali. </a:t>
            </a:r>
            <a:r>
              <a:rPr lang="it-IT" sz="2000" b="1" dirty="0">
                <a:solidFill>
                  <a:srgbClr val="C00000"/>
                </a:solidFill>
              </a:rPr>
              <a:t>NEGATIVO</a:t>
            </a:r>
          </a:p>
          <a:p>
            <a:pPr marL="285750" indent="-285750" algn="just">
              <a:buFont typeface="Arial" panose="020B0604020202020204" pitchFamily="34" charset="0"/>
              <a:buChar char="•"/>
            </a:pPr>
            <a:r>
              <a:rPr lang="it-IT" sz="2000" dirty="0"/>
              <a:t>L’andamento 2013-2015 mostra un netto ampliamento del divario tra performance dell’</a:t>
            </a:r>
            <a:r>
              <a:rPr lang="it-IT" sz="2000" dirty="0" err="1"/>
              <a:t>Ato</a:t>
            </a:r>
            <a:r>
              <a:rPr lang="it-IT" sz="2000" dirty="0"/>
              <a:t> e performance nazionali e regionali (il divario passa dal 7% circa nel 2013 al 21% circa nel 2015). </a:t>
            </a:r>
            <a:r>
              <a:rPr lang="it-IT" sz="2000" b="1" dirty="0" smtClean="0">
                <a:solidFill>
                  <a:srgbClr val="C00000"/>
                </a:solidFill>
              </a:rPr>
              <a:t>NEGATIVO</a:t>
            </a:r>
            <a:endParaRPr lang="it-IT" sz="2000" b="1" dirty="0">
              <a:solidFill>
                <a:srgbClr val="C00000"/>
              </a:solidFill>
            </a:endParaRPr>
          </a:p>
        </p:txBody>
      </p:sp>
      <p:sp>
        <p:nvSpPr>
          <p:cNvPr id="19" name="Rettangolo 18"/>
          <p:cNvSpPr/>
          <p:nvPr/>
        </p:nvSpPr>
        <p:spPr>
          <a:xfrm>
            <a:off x="5757668" y="3266051"/>
            <a:ext cx="2889200" cy="230832"/>
          </a:xfrm>
          <a:prstGeom prst="rect">
            <a:avLst/>
          </a:prstGeom>
        </p:spPr>
        <p:txBody>
          <a:bodyPr wrap="square">
            <a:spAutoFit/>
          </a:bodyPr>
          <a:lstStyle/>
          <a:p>
            <a:pPr algn="ctr"/>
            <a:r>
              <a:rPr lang="it-IT" sz="900" i="1" dirty="0">
                <a:solidFill>
                  <a:srgbClr val="000000"/>
                </a:solidFill>
                <a:latin typeface="Calibri" panose="020F0502020204030204" pitchFamily="34" charset="0"/>
              </a:rPr>
              <a:t>Fonte: ISPRA rapporto rifiuti 2015</a:t>
            </a:r>
            <a:endParaRPr lang="it-IT" sz="900" i="1" dirty="0"/>
          </a:p>
        </p:txBody>
      </p:sp>
      <p:sp>
        <p:nvSpPr>
          <p:cNvPr id="8" name="CasellaDiTesto 7"/>
          <p:cNvSpPr txBox="1"/>
          <p:nvPr/>
        </p:nvSpPr>
        <p:spPr>
          <a:xfrm>
            <a:off x="1164685" y="1537220"/>
            <a:ext cx="6837256" cy="923330"/>
          </a:xfrm>
          <a:prstGeom prst="rect">
            <a:avLst/>
          </a:prstGeom>
          <a:noFill/>
        </p:spPr>
        <p:txBody>
          <a:bodyPr wrap="square" rtlCol="0">
            <a:spAutoFit/>
          </a:bodyPr>
          <a:lstStyle/>
          <a:p>
            <a:r>
              <a:rPr lang="it-IT" b="1" dirty="0"/>
              <a:t>Percentuale di raccolta differenziata, rapporto tra </a:t>
            </a:r>
            <a:r>
              <a:rPr lang="it-IT" b="1" dirty="0" err="1"/>
              <a:t>Ato</a:t>
            </a:r>
            <a:r>
              <a:rPr lang="it-IT" b="1" dirty="0"/>
              <a:t> Toscana Sud e valori nazionali e regionali</a:t>
            </a:r>
          </a:p>
          <a:p>
            <a:endParaRPr lang="it-IT" b="1" dirty="0"/>
          </a:p>
        </p:txBody>
      </p:sp>
      <p:graphicFrame>
        <p:nvGraphicFramePr>
          <p:cNvPr id="3" name="Tabella 2"/>
          <p:cNvGraphicFramePr>
            <a:graphicFrameLocks noGrp="1"/>
          </p:cNvGraphicFramePr>
          <p:nvPr>
            <p:extLst>
              <p:ext uri="{D42A27DB-BD31-4B8C-83A1-F6EECF244321}">
                <p14:modId xmlns:p14="http://schemas.microsoft.com/office/powerpoint/2010/main" val="2677636343"/>
              </p:ext>
            </p:extLst>
          </p:nvPr>
        </p:nvGraphicFramePr>
        <p:xfrm>
          <a:off x="1181238" y="2262116"/>
          <a:ext cx="6837256" cy="1003935"/>
        </p:xfrm>
        <a:graphic>
          <a:graphicData uri="http://schemas.openxmlformats.org/drawingml/2006/table">
            <a:tbl>
              <a:tblPr/>
              <a:tblGrid>
                <a:gridCol w="4660219">
                  <a:extLst>
                    <a:ext uri="{9D8B030D-6E8A-4147-A177-3AD203B41FA5}">
                      <a16:colId xmlns="" xmlns:a16="http://schemas.microsoft.com/office/drawing/2014/main" val="671186623"/>
                    </a:ext>
                  </a:extLst>
                </a:gridCol>
                <a:gridCol w="725679">
                  <a:extLst>
                    <a:ext uri="{9D8B030D-6E8A-4147-A177-3AD203B41FA5}">
                      <a16:colId xmlns="" xmlns:a16="http://schemas.microsoft.com/office/drawing/2014/main" val="2726660324"/>
                    </a:ext>
                  </a:extLst>
                </a:gridCol>
                <a:gridCol w="725679">
                  <a:extLst>
                    <a:ext uri="{9D8B030D-6E8A-4147-A177-3AD203B41FA5}">
                      <a16:colId xmlns="" xmlns:a16="http://schemas.microsoft.com/office/drawing/2014/main" val="738013805"/>
                    </a:ext>
                  </a:extLst>
                </a:gridCol>
                <a:gridCol w="725679">
                  <a:extLst>
                    <a:ext uri="{9D8B030D-6E8A-4147-A177-3AD203B41FA5}">
                      <a16:colId xmlns="" xmlns:a16="http://schemas.microsoft.com/office/drawing/2014/main" val="1418466041"/>
                    </a:ext>
                  </a:extLst>
                </a:gridCol>
              </a:tblGrid>
              <a:tr h="333375">
                <a:tc>
                  <a:txBody>
                    <a:bodyPr/>
                    <a:lstStyle/>
                    <a:p>
                      <a:pPr algn="l" fontAlgn="b"/>
                      <a:r>
                        <a:rPr lang="it-IT" sz="1600" b="0" i="0" u="none" strike="noStrike">
                          <a:solidFill>
                            <a:srgbClr val="000000"/>
                          </a:solidFill>
                          <a:effectLst/>
                          <a:latin typeface="Calibri" panose="020F0502020204030204" pitchFamily="34" charset="0"/>
                        </a:rPr>
                        <a:t>Confronto performance ATO Toscana Sud con valori nazionali e regionali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600" b="0" i="0" u="none" strike="noStrike">
                          <a:solidFill>
                            <a:srgbClr val="000000"/>
                          </a:solidFill>
                          <a:effectLst/>
                          <a:latin typeface="Calibri" panose="020F0502020204030204" pitchFamily="34" charset="0"/>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600" b="0"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600" b="0" i="0" u="none" strike="noStrike">
                          <a:solidFill>
                            <a:srgbClr val="000000"/>
                          </a:solidFill>
                          <a:effectLst/>
                          <a:latin typeface="Calibri" panose="020F0502020204030204" pitchFamily="34" charset="0"/>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3563898452"/>
                  </a:ext>
                </a:extLst>
              </a:tr>
              <a:tr h="190500">
                <a:tc>
                  <a:txBody>
                    <a:bodyPr/>
                    <a:lstStyle/>
                    <a:p>
                      <a:pPr algn="l" fontAlgn="b"/>
                      <a:r>
                        <a:rPr lang="it-IT" sz="1600" b="0" i="0" u="none" strike="noStrike">
                          <a:solidFill>
                            <a:srgbClr val="000000"/>
                          </a:solidFill>
                          <a:effectLst/>
                          <a:latin typeface="Calibri" panose="020F0502020204030204" pitchFamily="34" charset="0"/>
                        </a:rPr>
                        <a:t>Ato Toscana Sud-valori nazionali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-7,6%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-19,9%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-22,7%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12460512"/>
                  </a:ext>
                </a:extLst>
              </a:tr>
              <a:tr h="190500">
                <a:tc>
                  <a:txBody>
                    <a:bodyPr/>
                    <a:lstStyle/>
                    <a:p>
                      <a:pPr algn="l" fontAlgn="b"/>
                      <a:r>
                        <a:rPr lang="it-IT" sz="1600" b="0" i="0" u="none" strike="noStrike">
                          <a:solidFill>
                            <a:srgbClr val="000000"/>
                          </a:solidFill>
                          <a:effectLst/>
                          <a:latin typeface="Calibri" panose="020F0502020204030204" pitchFamily="34" charset="0"/>
                        </a:rPr>
                        <a:t>Ato Toscana Sud-valori regionali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-7,3%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-18,3%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a:solidFill>
                            <a:srgbClr val="000000"/>
                          </a:solidFill>
                          <a:effectLst/>
                          <a:latin typeface="Calibri" panose="020F0502020204030204" pitchFamily="34" charset="0"/>
                        </a:rPr>
                        <a:t>-20,4%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53842125"/>
                  </a:ext>
                </a:extLst>
              </a:tr>
            </a:tbl>
          </a:graphicData>
        </a:graphic>
      </p:graphicFrame>
      <p:sp>
        <p:nvSpPr>
          <p:cNvPr id="2" name="Segnaposto numero diapositiva 1"/>
          <p:cNvSpPr>
            <a:spLocks noGrp="1"/>
          </p:cNvSpPr>
          <p:nvPr>
            <p:ph type="sldNum" sz="quarter" idx="12"/>
          </p:nvPr>
        </p:nvSpPr>
        <p:spPr/>
        <p:txBody>
          <a:bodyPr/>
          <a:lstStyle/>
          <a:p>
            <a:fld id="{A833D84A-032A-4297-A1D5-C620F1BDBFBC}" type="slidenum">
              <a:rPr lang="it-IT" smtClean="0"/>
              <a:pPr/>
              <a:t>26</a:t>
            </a:fld>
            <a:endParaRPr lang="it-IT" dirty="0"/>
          </a:p>
        </p:txBody>
      </p:sp>
    </p:spTree>
    <p:extLst>
      <p:ext uri="{BB962C8B-B14F-4D97-AF65-F5344CB8AC3E}">
        <p14:creationId xmlns:p14="http://schemas.microsoft.com/office/powerpoint/2010/main" val="3552896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p:cNvSpPr txBox="1"/>
          <p:nvPr/>
        </p:nvSpPr>
        <p:spPr>
          <a:xfrm>
            <a:off x="191591" y="355894"/>
            <a:ext cx="8520757" cy="523220"/>
          </a:xfrm>
          <a:prstGeom prst="rect">
            <a:avLst/>
          </a:prstGeom>
          <a:noFill/>
        </p:spPr>
        <p:txBody>
          <a:bodyPr wrap="square" rtlCol="0">
            <a:spAutoFit/>
          </a:bodyPr>
          <a:lstStyle/>
          <a:p>
            <a:pPr algn="ctr"/>
            <a:r>
              <a:rPr lang="it-IT" sz="2800" b="1" dirty="0" smtClean="0">
                <a:solidFill>
                  <a:schemeClr val="accent1"/>
                </a:solidFill>
                <a:latin typeface="+mj-lt"/>
                <a:ea typeface="+mj-ea"/>
                <a:cs typeface="+mj-cs"/>
              </a:rPr>
              <a:t>Approfondimento: i valori dei capoluoghi</a:t>
            </a:r>
            <a:endParaRPr lang="it-IT" sz="2800" b="1" dirty="0">
              <a:solidFill>
                <a:schemeClr val="accent1"/>
              </a:solidFill>
              <a:latin typeface="+mj-lt"/>
              <a:ea typeface="+mj-ea"/>
              <a:cs typeface="+mj-cs"/>
            </a:endParaRPr>
          </a:p>
        </p:txBody>
      </p:sp>
      <p:sp>
        <p:nvSpPr>
          <p:cNvPr id="23" name="CasellaDiTesto 22"/>
          <p:cNvSpPr txBox="1"/>
          <p:nvPr/>
        </p:nvSpPr>
        <p:spPr>
          <a:xfrm>
            <a:off x="4708165" y="2315479"/>
            <a:ext cx="3707432" cy="415498"/>
          </a:xfrm>
          <a:prstGeom prst="rect">
            <a:avLst/>
          </a:prstGeom>
          <a:noFill/>
        </p:spPr>
        <p:txBody>
          <a:bodyPr wrap="square" rtlCol="0">
            <a:spAutoFit/>
          </a:bodyPr>
          <a:lstStyle/>
          <a:p>
            <a:endParaRPr lang="it-IT" sz="1050" dirty="0"/>
          </a:p>
          <a:p>
            <a:endParaRPr lang="it-IT" sz="1050" b="1" dirty="0">
              <a:solidFill>
                <a:srgbClr val="C00000"/>
              </a:solidFill>
            </a:endParaRPr>
          </a:p>
        </p:txBody>
      </p:sp>
      <p:pic>
        <p:nvPicPr>
          <p:cNvPr id="19" name="Immagine 18"/>
          <p:cNvPicPr>
            <a:picLocks noChangeAspect="1"/>
          </p:cNvPicPr>
          <p:nvPr/>
        </p:nvPicPr>
        <p:blipFill>
          <a:blip r:embed="rId2"/>
          <a:stretch>
            <a:fillRect/>
          </a:stretch>
        </p:blipFill>
        <p:spPr>
          <a:xfrm>
            <a:off x="403381" y="2857072"/>
            <a:ext cx="3791190" cy="1202150"/>
          </a:xfrm>
          <a:prstGeom prst="rect">
            <a:avLst/>
          </a:prstGeom>
        </p:spPr>
      </p:pic>
      <p:pic>
        <p:nvPicPr>
          <p:cNvPr id="24" name="Immagine 23"/>
          <p:cNvPicPr>
            <a:picLocks noChangeAspect="1"/>
          </p:cNvPicPr>
          <p:nvPr/>
        </p:nvPicPr>
        <p:blipFill>
          <a:blip r:embed="rId3"/>
          <a:stretch>
            <a:fillRect/>
          </a:stretch>
        </p:blipFill>
        <p:spPr>
          <a:xfrm>
            <a:off x="403380" y="4395250"/>
            <a:ext cx="3791191" cy="1202151"/>
          </a:xfrm>
          <a:prstGeom prst="rect">
            <a:avLst/>
          </a:prstGeom>
        </p:spPr>
      </p:pic>
      <p:pic>
        <p:nvPicPr>
          <p:cNvPr id="25" name="Immagine 24"/>
          <p:cNvPicPr>
            <a:picLocks noChangeAspect="1"/>
          </p:cNvPicPr>
          <p:nvPr/>
        </p:nvPicPr>
        <p:blipFill>
          <a:blip r:embed="rId4"/>
          <a:stretch>
            <a:fillRect/>
          </a:stretch>
        </p:blipFill>
        <p:spPr>
          <a:xfrm>
            <a:off x="403381" y="1554607"/>
            <a:ext cx="3791190" cy="966436"/>
          </a:xfrm>
          <a:prstGeom prst="rect">
            <a:avLst/>
          </a:prstGeom>
        </p:spPr>
      </p:pic>
      <p:sp>
        <p:nvSpPr>
          <p:cNvPr id="26" name="CasellaDiTesto 25"/>
          <p:cNvSpPr txBox="1"/>
          <p:nvPr/>
        </p:nvSpPr>
        <p:spPr>
          <a:xfrm>
            <a:off x="4613140" y="1209169"/>
            <a:ext cx="4099208" cy="5632311"/>
          </a:xfrm>
          <a:prstGeom prst="rect">
            <a:avLst/>
          </a:prstGeom>
          <a:noFill/>
        </p:spPr>
        <p:txBody>
          <a:bodyPr wrap="square" rtlCol="0">
            <a:spAutoFit/>
          </a:bodyPr>
          <a:lstStyle/>
          <a:p>
            <a:r>
              <a:rPr lang="it-IT" b="1" dirty="0"/>
              <a:t>Confronto tra i tre capoluoghi  appartenenti all’ATO Toscana Sud</a:t>
            </a:r>
          </a:p>
          <a:p>
            <a:pPr algn="just"/>
            <a:endParaRPr lang="it-IT" sz="2000" b="1" dirty="0"/>
          </a:p>
          <a:p>
            <a:pPr marL="285750" indent="-285750" algn="just">
              <a:buFont typeface="Arial" panose="020B0604020202020204" pitchFamily="34" charset="0"/>
              <a:buChar char="•"/>
            </a:pPr>
            <a:r>
              <a:rPr lang="it-IT" sz="1600" dirty="0"/>
              <a:t>Differenti performance tra capoluoghi di provincia della medesima ATO a livello di raccolta differenziata. Grosseto registra l’incidenza più bassa mentre Siena risulta la provincia più virtuosa </a:t>
            </a:r>
            <a:r>
              <a:rPr lang="it-IT" sz="1600" b="1" dirty="0">
                <a:solidFill>
                  <a:srgbClr val="C00000"/>
                </a:solidFill>
              </a:rPr>
              <a:t>NEGATIVO </a:t>
            </a:r>
          </a:p>
          <a:p>
            <a:pPr marL="285750" indent="-285750" algn="just">
              <a:buFont typeface="Arial" panose="020B0604020202020204" pitchFamily="34" charset="0"/>
              <a:buChar char="•"/>
            </a:pPr>
            <a:r>
              <a:rPr lang="it-IT" sz="1600" dirty="0"/>
              <a:t>Tutti e tre i capoluoghi registrano una diminuzione della raccolta differenziata nel 2015 rispetto il 2013</a:t>
            </a:r>
            <a:r>
              <a:rPr lang="it-IT" sz="1600" b="1" dirty="0">
                <a:solidFill>
                  <a:schemeClr val="accent6">
                    <a:lumMod val="75000"/>
                  </a:schemeClr>
                </a:solidFill>
              </a:rPr>
              <a:t>. </a:t>
            </a:r>
            <a:r>
              <a:rPr lang="it-IT" sz="1600" b="1" dirty="0">
                <a:solidFill>
                  <a:srgbClr val="C00000"/>
                </a:solidFill>
              </a:rPr>
              <a:t>NEGATIVO</a:t>
            </a:r>
          </a:p>
          <a:p>
            <a:pPr marL="285750" indent="-285750" algn="just">
              <a:buFont typeface="Arial" panose="020B0604020202020204" pitchFamily="34" charset="0"/>
              <a:buChar char="•"/>
            </a:pPr>
            <a:r>
              <a:rPr lang="it-IT" sz="1600" dirty="0"/>
              <a:t>La produzione pro-capite  risulta differente tra le tre città dell’ATO. Grosseto registra la produzione più elevata, al contrario Arezzo risulta la provincia con performance migliori</a:t>
            </a:r>
          </a:p>
          <a:p>
            <a:pPr marL="285750" indent="-285750" algn="just">
              <a:buFont typeface="Arial" panose="020B0604020202020204" pitchFamily="34" charset="0"/>
              <a:buChar char="•"/>
            </a:pPr>
            <a:r>
              <a:rPr lang="it-IT" sz="1600" dirty="0"/>
              <a:t>La produzione pro-capite di rifiuti risulta in diminuzione ad Arezzo, stabile a Grosseto e in aumento a Siena</a:t>
            </a:r>
          </a:p>
          <a:p>
            <a:pPr algn="just"/>
            <a:endParaRPr lang="it-IT" sz="1600" dirty="0"/>
          </a:p>
          <a:p>
            <a:pPr algn="just"/>
            <a:endParaRPr lang="it-IT" sz="1600" b="1" dirty="0">
              <a:solidFill>
                <a:srgbClr val="C00000"/>
              </a:solidFill>
            </a:endParaRPr>
          </a:p>
          <a:p>
            <a:pPr algn="just"/>
            <a:endParaRPr lang="it-IT" sz="1600" b="1" dirty="0">
              <a:solidFill>
                <a:srgbClr val="C00000"/>
              </a:solidFill>
            </a:endParaRPr>
          </a:p>
          <a:p>
            <a:pPr algn="just"/>
            <a:endParaRPr lang="it-IT" sz="1600" b="1" dirty="0">
              <a:solidFill>
                <a:srgbClr val="C00000"/>
              </a:solidFill>
            </a:endParaRPr>
          </a:p>
        </p:txBody>
      </p:sp>
      <p:sp>
        <p:nvSpPr>
          <p:cNvPr id="8" name="Rettangolo 7"/>
          <p:cNvSpPr/>
          <p:nvPr/>
        </p:nvSpPr>
        <p:spPr>
          <a:xfrm>
            <a:off x="899592" y="5619681"/>
            <a:ext cx="2889200" cy="230832"/>
          </a:xfrm>
          <a:prstGeom prst="rect">
            <a:avLst/>
          </a:prstGeom>
        </p:spPr>
        <p:txBody>
          <a:bodyPr wrap="square">
            <a:spAutoFit/>
          </a:bodyPr>
          <a:lstStyle/>
          <a:p>
            <a:pPr algn="ctr"/>
            <a:r>
              <a:rPr lang="it-IT" sz="900" i="1" dirty="0">
                <a:solidFill>
                  <a:srgbClr val="000000"/>
                </a:solidFill>
                <a:latin typeface="Calibri" panose="020F0502020204030204" pitchFamily="34" charset="0"/>
              </a:rPr>
              <a:t>Fonte: ISPRA rapporto rifiuti 2015</a:t>
            </a:r>
            <a:endParaRPr lang="it-IT" sz="900" i="1" dirty="0"/>
          </a:p>
        </p:txBody>
      </p:sp>
      <p:sp>
        <p:nvSpPr>
          <p:cNvPr id="2" name="Segnaposto numero diapositiva 1"/>
          <p:cNvSpPr>
            <a:spLocks noGrp="1"/>
          </p:cNvSpPr>
          <p:nvPr>
            <p:ph type="sldNum" sz="quarter" idx="12"/>
          </p:nvPr>
        </p:nvSpPr>
        <p:spPr/>
        <p:txBody>
          <a:bodyPr/>
          <a:lstStyle/>
          <a:p>
            <a:fld id="{A833D84A-032A-4297-A1D5-C620F1BDBFBC}" type="slidenum">
              <a:rPr lang="it-IT" smtClean="0"/>
              <a:pPr/>
              <a:t>27</a:t>
            </a:fld>
            <a:endParaRPr lang="it-IT" dirty="0"/>
          </a:p>
        </p:txBody>
      </p:sp>
    </p:spTree>
    <p:extLst>
      <p:ext uri="{BB962C8B-B14F-4D97-AF65-F5344CB8AC3E}">
        <p14:creationId xmlns:p14="http://schemas.microsoft.com/office/powerpoint/2010/main" val="1883299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5004075" y="2600012"/>
            <a:ext cx="3744389" cy="2679524"/>
          </a:xfrm>
          <a:prstGeom prst="rect">
            <a:avLst/>
          </a:prstGeom>
        </p:spPr>
      </p:pic>
      <p:pic>
        <p:nvPicPr>
          <p:cNvPr id="8" name="Immagine 7"/>
          <p:cNvPicPr>
            <a:picLocks noChangeAspect="1"/>
          </p:cNvPicPr>
          <p:nvPr/>
        </p:nvPicPr>
        <p:blipFill>
          <a:blip r:embed="rId3"/>
          <a:stretch>
            <a:fillRect/>
          </a:stretch>
        </p:blipFill>
        <p:spPr>
          <a:xfrm>
            <a:off x="452788" y="2600012"/>
            <a:ext cx="4391956" cy="2679524"/>
          </a:xfrm>
          <a:prstGeom prst="rect">
            <a:avLst/>
          </a:prstGeom>
        </p:spPr>
      </p:pic>
      <p:sp>
        <p:nvSpPr>
          <p:cNvPr id="9" name="CasellaDiTesto 8"/>
          <p:cNvSpPr txBox="1"/>
          <p:nvPr/>
        </p:nvSpPr>
        <p:spPr>
          <a:xfrm>
            <a:off x="402454" y="385442"/>
            <a:ext cx="8520757" cy="1569660"/>
          </a:xfrm>
          <a:prstGeom prst="rect">
            <a:avLst/>
          </a:prstGeom>
          <a:noFill/>
        </p:spPr>
        <p:txBody>
          <a:bodyPr wrap="square" rtlCol="0">
            <a:spAutoFit/>
          </a:bodyPr>
          <a:lstStyle/>
          <a:p>
            <a:pPr algn="ctr"/>
            <a:r>
              <a:rPr lang="it-IT" sz="2400" b="1" dirty="0" smtClean="0">
                <a:solidFill>
                  <a:schemeClr val="accent1"/>
                </a:solidFill>
                <a:latin typeface="+mj-lt"/>
                <a:ea typeface="+mj-ea"/>
                <a:cs typeface="+mj-cs"/>
              </a:rPr>
              <a:t>Trend</a:t>
            </a:r>
          </a:p>
          <a:p>
            <a:pPr algn="ctr"/>
            <a:endParaRPr lang="it-IT" sz="2400" b="1" dirty="0" smtClean="0">
              <a:solidFill>
                <a:schemeClr val="accent1"/>
              </a:solidFill>
              <a:latin typeface="+mj-lt"/>
              <a:ea typeface="+mj-ea"/>
              <a:cs typeface="+mj-cs"/>
            </a:endParaRPr>
          </a:p>
          <a:p>
            <a:pPr algn="ctr"/>
            <a:r>
              <a:rPr lang="it-IT" sz="2400" b="1" dirty="0" smtClean="0">
                <a:solidFill>
                  <a:schemeClr val="accent1"/>
                </a:solidFill>
                <a:latin typeface="+mj-lt"/>
                <a:ea typeface="+mj-ea"/>
                <a:cs typeface="+mj-cs"/>
              </a:rPr>
              <a:t>produzione di rifiuti </a:t>
            </a:r>
            <a:r>
              <a:rPr lang="it-IT" sz="2400" b="1" dirty="0">
                <a:solidFill>
                  <a:schemeClr val="accent1"/>
                </a:solidFill>
                <a:latin typeface="+mj-lt"/>
                <a:ea typeface="+mj-ea"/>
                <a:cs typeface="+mj-cs"/>
              </a:rPr>
              <a:t>pro-capite e totale </a:t>
            </a:r>
            <a:endParaRPr lang="it-IT" sz="2400" b="1" dirty="0" smtClean="0">
              <a:solidFill>
                <a:schemeClr val="accent1"/>
              </a:solidFill>
              <a:latin typeface="+mj-lt"/>
              <a:ea typeface="+mj-ea"/>
              <a:cs typeface="+mj-cs"/>
            </a:endParaRPr>
          </a:p>
          <a:p>
            <a:pPr algn="ctr"/>
            <a:r>
              <a:rPr lang="it-IT" sz="2400" b="1" dirty="0" smtClean="0">
                <a:solidFill>
                  <a:schemeClr val="accent1"/>
                </a:solidFill>
                <a:latin typeface="+mj-lt"/>
                <a:ea typeface="+mj-ea"/>
                <a:cs typeface="+mj-cs"/>
              </a:rPr>
              <a:t>e percentuale di raccolta </a:t>
            </a:r>
            <a:r>
              <a:rPr lang="it-IT" sz="2400" b="1" dirty="0">
                <a:solidFill>
                  <a:schemeClr val="accent1"/>
                </a:solidFill>
                <a:latin typeface="+mj-lt"/>
                <a:ea typeface="+mj-ea"/>
                <a:cs typeface="+mj-cs"/>
              </a:rPr>
              <a:t>differenziata</a:t>
            </a:r>
          </a:p>
        </p:txBody>
      </p:sp>
      <p:sp>
        <p:nvSpPr>
          <p:cNvPr id="11" name="Rettangolo 10"/>
          <p:cNvSpPr/>
          <p:nvPr/>
        </p:nvSpPr>
        <p:spPr>
          <a:xfrm>
            <a:off x="8031492" y="2994201"/>
            <a:ext cx="633845" cy="945572"/>
          </a:xfrm>
          <a:prstGeom prst="rect">
            <a:avLst/>
          </a:pr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2" name="Rettangolo 11"/>
          <p:cNvSpPr/>
          <p:nvPr/>
        </p:nvSpPr>
        <p:spPr>
          <a:xfrm>
            <a:off x="4214857" y="3250015"/>
            <a:ext cx="633845" cy="945572"/>
          </a:xfrm>
          <a:prstGeom prst="rect">
            <a:avLst/>
          </a:pr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7" name="Rettangolo 6"/>
          <p:cNvSpPr/>
          <p:nvPr/>
        </p:nvSpPr>
        <p:spPr>
          <a:xfrm>
            <a:off x="3086655" y="5430416"/>
            <a:ext cx="2889200" cy="230832"/>
          </a:xfrm>
          <a:prstGeom prst="rect">
            <a:avLst/>
          </a:prstGeom>
        </p:spPr>
        <p:txBody>
          <a:bodyPr wrap="square">
            <a:spAutoFit/>
          </a:bodyPr>
          <a:lstStyle/>
          <a:p>
            <a:pPr algn="ctr"/>
            <a:r>
              <a:rPr lang="it-IT" sz="900" i="1" dirty="0">
                <a:solidFill>
                  <a:srgbClr val="000000"/>
                </a:solidFill>
                <a:latin typeface="Calibri" panose="020F0502020204030204" pitchFamily="34" charset="0"/>
              </a:rPr>
              <a:t>Fonte: ISPRA rapporto rifiuti 2015</a:t>
            </a:r>
            <a:endParaRPr lang="it-IT" sz="900" i="1" dirty="0"/>
          </a:p>
        </p:txBody>
      </p:sp>
      <p:sp>
        <p:nvSpPr>
          <p:cNvPr id="2" name="Segnaposto numero diapositiva 1"/>
          <p:cNvSpPr>
            <a:spLocks noGrp="1"/>
          </p:cNvSpPr>
          <p:nvPr>
            <p:ph type="sldNum" sz="quarter" idx="12"/>
          </p:nvPr>
        </p:nvSpPr>
        <p:spPr/>
        <p:txBody>
          <a:bodyPr/>
          <a:lstStyle/>
          <a:p>
            <a:fld id="{A833D84A-032A-4297-A1D5-C620F1BDBFBC}" type="slidenum">
              <a:rPr lang="it-IT" smtClean="0"/>
              <a:pPr/>
              <a:t>28</a:t>
            </a:fld>
            <a:endParaRPr lang="it-IT" dirty="0"/>
          </a:p>
        </p:txBody>
      </p:sp>
    </p:spTree>
    <p:extLst>
      <p:ext uri="{BB962C8B-B14F-4D97-AF65-F5344CB8AC3E}">
        <p14:creationId xmlns:p14="http://schemas.microsoft.com/office/powerpoint/2010/main" val="3055685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57416" y="386661"/>
            <a:ext cx="8520757" cy="954107"/>
          </a:xfrm>
          <a:prstGeom prst="rect">
            <a:avLst/>
          </a:prstGeom>
          <a:noFill/>
        </p:spPr>
        <p:txBody>
          <a:bodyPr wrap="square" rtlCol="0">
            <a:spAutoFit/>
          </a:bodyPr>
          <a:lstStyle/>
          <a:p>
            <a:pPr algn="ctr"/>
            <a:r>
              <a:rPr lang="it-IT" sz="2800" b="1" dirty="0" smtClean="0">
                <a:solidFill>
                  <a:schemeClr val="accent1"/>
                </a:solidFill>
                <a:latin typeface="+mj-lt"/>
                <a:ea typeface="+mj-ea"/>
                <a:cs typeface="+mj-cs"/>
              </a:rPr>
              <a:t>Minimizzazione dei </a:t>
            </a:r>
            <a:r>
              <a:rPr lang="it-IT" sz="2800" b="1" dirty="0">
                <a:solidFill>
                  <a:schemeClr val="accent1"/>
                </a:solidFill>
                <a:latin typeface="+mj-lt"/>
                <a:ea typeface="+mj-ea"/>
                <a:cs typeface="+mj-cs"/>
              </a:rPr>
              <a:t>costi per i cittadini</a:t>
            </a:r>
          </a:p>
          <a:p>
            <a:pPr algn="ctr"/>
            <a:r>
              <a:rPr lang="it-IT" sz="2800" b="1" dirty="0" smtClean="0">
                <a:solidFill>
                  <a:schemeClr val="accent1"/>
                </a:solidFill>
                <a:latin typeface="+mj-lt"/>
                <a:ea typeface="+mj-ea"/>
                <a:cs typeface="+mj-cs"/>
              </a:rPr>
              <a:t>Confronto </a:t>
            </a:r>
            <a:r>
              <a:rPr lang="it-IT" sz="2800" b="1" dirty="0">
                <a:solidFill>
                  <a:schemeClr val="accent1"/>
                </a:solidFill>
                <a:latin typeface="+mj-lt"/>
                <a:ea typeface="+mj-ea"/>
                <a:cs typeface="+mj-cs"/>
              </a:rPr>
              <a:t>2013-2014 </a:t>
            </a:r>
            <a:r>
              <a:rPr lang="it-IT" sz="2800" b="1" dirty="0" err="1">
                <a:solidFill>
                  <a:schemeClr val="accent1"/>
                </a:solidFill>
                <a:latin typeface="+mj-lt"/>
                <a:ea typeface="+mj-ea"/>
                <a:cs typeface="+mj-cs"/>
              </a:rPr>
              <a:t>Ato</a:t>
            </a:r>
            <a:r>
              <a:rPr lang="it-IT" sz="2800" b="1" dirty="0">
                <a:solidFill>
                  <a:schemeClr val="accent1"/>
                </a:solidFill>
                <a:latin typeface="+mj-lt"/>
                <a:ea typeface="+mj-ea"/>
                <a:cs typeface="+mj-cs"/>
              </a:rPr>
              <a:t> Toscana Sud</a:t>
            </a:r>
          </a:p>
        </p:txBody>
      </p:sp>
      <p:sp>
        <p:nvSpPr>
          <p:cNvPr id="14" name="CasellaDiTesto 13"/>
          <p:cNvSpPr txBox="1"/>
          <p:nvPr/>
        </p:nvSpPr>
        <p:spPr>
          <a:xfrm>
            <a:off x="620897" y="3645024"/>
            <a:ext cx="8029410" cy="2308324"/>
          </a:xfrm>
          <a:prstGeom prst="rect">
            <a:avLst/>
          </a:prstGeom>
          <a:noFill/>
        </p:spPr>
        <p:txBody>
          <a:bodyPr wrap="square" rtlCol="0">
            <a:spAutoFit/>
          </a:bodyPr>
          <a:lstStyle/>
          <a:p>
            <a:pPr marL="285750" indent="-285750" algn="just">
              <a:buFont typeface="Arial" panose="020B0604020202020204" pitchFamily="34" charset="0"/>
              <a:buChar char="•"/>
            </a:pPr>
            <a:r>
              <a:rPr lang="it-IT" dirty="0"/>
              <a:t>Nell’ATO Toscana Sud, ad una diminuzione della produzione pro-capite di rifiuti pari a -7% dal 2013 al 2014, corrisponde un aumento del costi del servizio del 12% circa. </a:t>
            </a:r>
            <a:r>
              <a:rPr lang="it-IT" b="1" dirty="0">
                <a:solidFill>
                  <a:srgbClr val="C00000"/>
                </a:solidFill>
              </a:rPr>
              <a:t>NEGATIVO</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Il </a:t>
            </a:r>
            <a:r>
              <a:rPr lang="it-IT" dirty="0"/>
              <a:t>costo del servizio ad abitate è aumentato dal 2013 al 2014 del 11,3% mentre il costo a tonnellata del 12,6% </a:t>
            </a:r>
            <a:r>
              <a:rPr lang="it-IT" b="1" dirty="0">
                <a:solidFill>
                  <a:srgbClr val="C00000"/>
                </a:solidFill>
              </a:rPr>
              <a:t>NEGATIVO</a:t>
            </a:r>
          </a:p>
          <a:p>
            <a:pPr marL="285750" indent="-285750" algn="just">
              <a:buFont typeface="Arial" panose="020B0604020202020204" pitchFamily="34" charset="0"/>
              <a:buChar char="•"/>
            </a:pPr>
            <a:endParaRPr lang="it-IT" dirty="0"/>
          </a:p>
          <a:p>
            <a:pPr algn="just"/>
            <a:endParaRPr lang="it-IT" dirty="0"/>
          </a:p>
        </p:txBody>
      </p:sp>
      <p:sp>
        <p:nvSpPr>
          <p:cNvPr id="15" name="Rettangolo 14"/>
          <p:cNvSpPr/>
          <p:nvPr/>
        </p:nvSpPr>
        <p:spPr>
          <a:xfrm>
            <a:off x="6428882" y="3032741"/>
            <a:ext cx="2260234" cy="276999"/>
          </a:xfrm>
          <a:prstGeom prst="rect">
            <a:avLst/>
          </a:prstGeom>
        </p:spPr>
        <p:txBody>
          <a:bodyPr wrap="none">
            <a:spAutoFit/>
          </a:bodyPr>
          <a:lstStyle/>
          <a:p>
            <a:r>
              <a:rPr lang="it-IT" sz="1200" i="1" dirty="0">
                <a:solidFill>
                  <a:srgbClr val="000000"/>
                </a:solidFill>
                <a:latin typeface="Calibri" panose="020F0502020204030204" pitchFamily="34" charset="0"/>
              </a:rPr>
              <a:t>Fonte: Confindustria Toscana sud </a:t>
            </a:r>
            <a:endParaRPr lang="it-IT" sz="1200" i="1" dirty="0"/>
          </a:p>
        </p:txBody>
      </p:sp>
      <p:graphicFrame>
        <p:nvGraphicFramePr>
          <p:cNvPr id="7" name="Tabella 6"/>
          <p:cNvGraphicFramePr>
            <a:graphicFrameLocks noGrp="1"/>
          </p:cNvGraphicFramePr>
          <p:nvPr>
            <p:extLst>
              <p:ext uri="{D42A27DB-BD31-4B8C-83A1-F6EECF244321}">
                <p14:modId xmlns:p14="http://schemas.microsoft.com/office/powerpoint/2010/main" val="181725676"/>
              </p:ext>
            </p:extLst>
          </p:nvPr>
        </p:nvGraphicFramePr>
        <p:xfrm>
          <a:off x="809840" y="2219192"/>
          <a:ext cx="7776865" cy="760095"/>
        </p:xfrm>
        <a:graphic>
          <a:graphicData uri="http://schemas.openxmlformats.org/drawingml/2006/table">
            <a:tbl>
              <a:tblPr/>
              <a:tblGrid>
                <a:gridCol w="1800200">
                  <a:extLst>
                    <a:ext uri="{9D8B030D-6E8A-4147-A177-3AD203B41FA5}">
                      <a16:colId xmlns="" xmlns:a16="http://schemas.microsoft.com/office/drawing/2014/main" val="505168022"/>
                    </a:ext>
                  </a:extLst>
                </a:gridCol>
                <a:gridCol w="1368152">
                  <a:extLst>
                    <a:ext uri="{9D8B030D-6E8A-4147-A177-3AD203B41FA5}">
                      <a16:colId xmlns="" xmlns:a16="http://schemas.microsoft.com/office/drawing/2014/main" val="2090560049"/>
                    </a:ext>
                  </a:extLst>
                </a:gridCol>
                <a:gridCol w="1152128">
                  <a:extLst>
                    <a:ext uri="{9D8B030D-6E8A-4147-A177-3AD203B41FA5}">
                      <a16:colId xmlns="" xmlns:a16="http://schemas.microsoft.com/office/drawing/2014/main" val="3890566510"/>
                    </a:ext>
                  </a:extLst>
                </a:gridCol>
                <a:gridCol w="1368152">
                  <a:extLst>
                    <a:ext uri="{9D8B030D-6E8A-4147-A177-3AD203B41FA5}">
                      <a16:colId xmlns="" xmlns:a16="http://schemas.microsoft.com/office/drawing/2014/main" val="3329379419"/>
                    </a:ext>
                  </a:extLst>
                </a:gridCol>
                <a:gridCol w="2088233">
                  <a:extLst>
                    <a:ext uri="{9D8B030D-6E8A-4147-A177-3AD203B41FA5}">
                      <a16:colId xmlns="" xmlns:a16="http://schemas.microsoft.com/office/drawing/2014/main" val="2701131178"/>
                    </a:ext>
                  </a:extLst>
                </a:gridCol>
              </a:tblGrid>
              <a:tr h="190500">
                <a:tc>
                  <a:txBody>
                    <a:bodyPr/>
                    <a:lstStyle/>
                    <a:p>
                      <a:pPr algn="l" fontAlgn="b"/>
                      <a:r>
                        <a:rPr lang="it-IT" sz="1600" b="0" i="0" u="none" strike="noStrike">
                          <a:solidFill>
                            <a:srgbClr val="000000"/>
                          </a:solidFill>
                          <a:effectLst/>
                          <a:latin typeface="Calibri" panose="020F0502020204030204" pitchFamily="34" charset="0"/>
                        </a:rPr>
                        <a:t>ATO TOSCANA SUD</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600" b="0" i="0" u="none" strike="noStrike">
                          <a:solidFill>
                            <a:srgbClr val="000000"/>
                          </a:solidFill>
                          <a:effectLst/>
                          <a:latin typeface="Calibri" panose="020F0502020204030204" pitchFamily="34" charset="0"/>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600" b="0"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600" b="0" i="0" u="none" strike="noStrike" dirty="0">
                          <a:solidFill>
                            <a:srgbClr val="000000"/>
                          </a:solidFill>
                          <a:effectLst/>
                          <a:latin typeface="Calibri" panose="020F0502020204030204" pitchFamily="34" charset="0"/>
                        </a:rPr>
                        <a:t>incremento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600" b="0" i="0" u="none" strike="noStrike" dirty="0">
                          <a:solidFill>
                            <a:srgbClr val="000000"/>
                          </a:solidFill>
                          <a:effectLst/>
                          <a:latin typeface="Calibri" panose="020F0502020204030204" pitchFamily="34" charset="0"/>
                        </a:rPr>
                        <a:t>variazione 2013-2014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3039013019"/>
                  </a:ext>
                </a:extLst>
              </a:tr>
              <a:tr h="190500">
                <a:tc>
                  <a:txBody>
                    <a:bodyPr/>
                    <a:lstStyle/>
                    <a:p>
                      <a:pPr algn="l" fontAlgn="b"/>
                      <a:r>
                        <a:rPr lang="it-IT" sz="1600" b="0" i="0" u="none" strike="noStrike">
                          <a:solidFill>
                            <a:srgbClr val="000000"/>
                          </a:solidFill>
                          <a:effectLst/>
                          <a:latin typeface="Calibri" panose="020F0502020204030204" pitchFamily="34" charset="0"/>
                        </a:rPr>
                        <a:t>€/abitante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198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19899786"/>
                  </a:ext>
                </a:extLst>
              </a:tr>
              <a:tr h="190500">
                <a:tc>
                  <a:txBody>
                    <a:bodyPr/>
                    <a:lstStyle/>
                    <a:p>
                      <a:pPr algn="l" fontAlgn="b"/>
                      <a:r>
                        <a:rPr lang="it-IT" sz="1600" b="0" i="0" u="none" strike="noStrike">
                          <a:solidFill>
                            <a:srgbClr val="000000"/>
                          </a:solidFill>
                          <a:effectLst/>
                          <a:latin typeface="Calibri" panose="020F0502020204030204" pitchFamily="34" charset="0"/>
                        </a:rPr>
                        <a:t>€/tonnellata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336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384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48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a:solidFill>
                            <a:srgbClr val="000000"/>
                          </a:solidFill>
                          <a:effectLst/>
                          <a:latin typeface="Calibri" panose="020F0502020204030204" pitchFamily="34" charset="0"/>
                        </a:rPr>
                        <a:t>12,6%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067949"/>
                  </a:ext>
                </a:extLst>
              </a:tr>
            </a:tbl>
          </a:graphicData>
        </a:graphic>
      </p:graphicFrame>
      <p:sp>
        <p:nvSpPr>
          <p:cNvPr id="6" name="CasellaDiTesto 5"/>
          <p:cNvSpPr txBox="1"/>
          <p:nvPr/>
        </p:nvSpPr>
        <p:spPr>
          <a:xfrm>
            <a:off x="738296" y="1785797"/>
            <a:ext cx="7950820" cy="369332"/>
          </a:xfrm>
          <a:prstGeom prst="rect">
            <a:avLst/>
          </a:prstGeom>
          <a:noFill/>
        </p:spPr>
        <p:txBody>
          <a:bodyPr wrap="square" rtlCol="0">
            <a:spAutoFit/>
          </a:bodyPr>
          <a:lstStyle/>
          <a:p>
            <a:r>
              <a:rPr lang="it-IT" b="1" dirty="0"/>
              <a:t>Costi unitari della gestione dei rifiuti </a:t>
            </a:r>
            <a:r>
              <a:rPr lang="it-IT" sz="1400" dirty="0"/>
              <a:t>(valori medi capoluoghi di provincia </a:t>
            </a:r>
            <a:r>
              <a:rPr lang="it-IT" sz="1400" dirty="0" err="1"/>
              <a:t>Ato</a:t>
            </a:r>
            <a:r>
              <a:rPr lang="it-IT" sz="1400" dirty="0"/>
              <a:t> Toscana Sud )</a:t>
            </a:r>
            <a:endParaRPr lang="it-IT" dirty="0"/>
          </a:p>
        </p:txBody>
      </p:sp>
      <p:sp>
        <p:nvSpPr>
          <p:cNvPr id="2" name="Segnaposto numero diapositiva 1"/>
          <p:cNvSpPr>
            <a:spLocks noGrp="1"/>
          </p:cNvSpPr>
          <p:nvPr>
            <p:ph type="sldNum" sz="quarter" idx="12"/>
          </p:nvPr>
        </p:nvSpPr>
        <p:spPr/>
        <p:txBody>
          <a:bodyPr/>
          <a:lstStyle/>
          <a:p>
            <a:fld id="{A833D84A-032A-4297-A1D5-C620F1BDBFBC}" type="slidenum">
              <a:rPr lang="it-IT" smtClean="0"/>
              <a:pPr/>
              <a:t>29</a:t>
            </a:fld>
            <a:endParaRPr lang="it-IT" dirty="0"/>
          </a:p>
        </p:txBody>
      </p:sp>
    </p:spTree>
    <p:extLst>
      <p:ext uri="{BB962C8B-B14F-4D97-AF65-F5344CB8AC3E}">
        <p14:creationId xmlns:p14="http://schemas.microsoft.com/office/powerpoint/2010/main" val="132063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75458" y="1437578"/>
            <a:ext cx="4572000" cy="4340547"/>
          </a:xfrm>
          <a:prstGeom prst="rect">
            <a:avLst/>
          </a:prstGeom>
        </p:spPr>
        <p:txBody>
          <a:bodyPr>
            <a:spAutoFit/>
          </a:bodyPr>
          <a:lstStyle/>
          <a:p>
            <a:pPr marL="214313" indent="-214313">
              <a:lnSpc>
                <a:spcPct val="107000"/>
              </a:lnSpc>
              <a:buFont typeface="Arial" panose="020B0604020202020204" pitchFamily="34" charset="0"/>
              <a:buChar char="•"/>
            </a:pPr>
            <a:r>
              <a:rPr lang="it-IT" sz="2000" dirty="0">
                <a:latin typeface="Calibri" panose="020F0502020204030204" pitchFamily="34" charset="0"/>
                <a:ea typeface="Calibri" panose="020F0502020204030204" pitchFamily="34" charset="0"/>
                <a:cs typeface="Times New Roman" panose="02020603050405020304" pitchFamily="18" charset="0"/>
              </a:rPr>
              <a:t>Superficie interessata: </a:t>
            </a:r>
            <a:r>
              <a:rPr lang="it-IT" sz="2000" b="1" dirty="0">
                <a:latin typeface="Calibri" panose="020F0502020204030204" pitchFamily="34" charset="0"/>
                <a:ea typeface="Calibri" panose="020F0502020204030204" pitchFamily="34" charset="0"/>
                <a:cs typeface="Times New Roman" panose="02020603050405020304" pitchFamily="18" charset="0"/>
              </a:rPr>
              <a:t>12.063 km²</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214313" indent="-214313">
              <a:lnSpc>
                <a:spcPct val="107000"/>
              </a:lnSpc>
              <a:buFont typeface="Arial" panose="020B0604020202020204" pitchFamily="34" charset="0"/>
              <a:buChar char="•"/>
            </a:pPr>
            <a:r>
              <a:rPr lang="it-IT" sz="2000" dirty="0">
                <a:latin typeface="Calibri" panose="020F0502020204030204" pitchFamily="34" charset="0"/>
                <a:ea typeface="Calibri" panose="020F0502020204030204" pitchFamily="34" charset="0"/>
                <a:cs typeface="Times New Roman" panose="02020603050405020304" pitchFamily="18" charset="0"/>
              </a:rPr>
              <a:t>Comuni interessati: </a:t>
            </a:r>
            <a:r>
              <a:rPr lang="it-IT" sz="2000" b="1" dirty="0">
                <a:latin typeface="Calibri" panose="020F0502020204030204" pitchFamily="34" charset="0"/>
                <a:ea typeface="Calibri" panose="020F0502020204030204" pitchFamily="34" charset="0"/>
                <a:cs typeface="Times New Roman" panose="02020603050405020304" pitchFamily="18" charset="0"/>
              </a:rPr>
              <a:t>106 comuni</a:t>
            </a:r>
            <a:r>
              <a:rPr lang="it-IT" sz="2000" dirty="0">
                <a:latin typeface="Calibri" panose="020F0502020204030204" pitchFamily="34" charset="0"/>
                <a:ea typeface="Calibri" panose="020F0502020204030204" pitchFamily="34" charset="0"/>
                <a:cs typeface="Times New Roman" panose="02020603050405020304" pitchFamily="18" charset="0"/>
              </a:rPr>
              <a:t> delle province di Arezzo (36 comuni), Grosseto (28 comuni) e Siena (36 comuni). Area ricoprente all’incirca metà del territorio toscano</a:t>
            </a:r>
          </a:p>
          <a:p>
            <a:pPr marL="214313" indent="-214313">
              <a:lnSpc>
                <a:spcPct val="107000"/>
              </a:lnSpc>
              <a:buFont typeface="Arial" panose="020B0604020202020204" pitchFamily="34" charset="0"/>
              <a:buChar char="•"/>
            </a:pPr>
            <a:r>
              <a:rPr lang="it-IT" sz="2000" dirty="0">
                <a:latin typeface="Calibri" panose="020F0502020204030204" pitchFamily="34" charset="0"/>
                <a:ea typeface="Calibri" panose="020F0502020204030204" pitchFamily="34" charset="0"/>
                <a:cs typeface="Times New Roman" panose="02020603050405020304" pitchFamily="18" charset="0"/>
              </a:rPr>
              <a:t>ATO di riferimento: Toscana sud </a:t>
            </a:r>
          </a:p>
          <a:p>
            <a:pPr marL="214313" indent="-214313">
              <a:lnSpc>
                <a:spcPct val="107000"/>
              </a:lnSpc>
              <a:buFont typeface="Arial" panose="020B0604020202020204" pitchFamily="34" charset="0"/>
              <a:buChar char="•"/>
            </a:pPr>
            <a:r>
              <a:rPr lang="it-IT" sz="2000" dirty="0">
                <a:latin typeface="Calibri" panose="020F0502020204030204" pitchFamily="34" charset="0"/>
                <a:ea typeface="Calibri" panose="020F0502020204030204" pitchFamily="34" charset="0"/>
                <a:cs typeface="Times New Roman" panose="02020603050405020304" pitchFamily="18" charset="0"/>
              </a:rPr>
              <a:t>Abitanti interessati: </a:t>
            </a:r>
            <a:r>
              <a:rPr lang="it-IT" sz="2000" b="1" dirty="0">
                <a:latin typeface="Calibri" panose="020F0502020204030204" pitchFamily="34" charset="0"/>
                <a:ea typeface="Calibri" panose="020F0502020204030204" pitchFamily="34" charset="0"/>
                <a:cs typeface="Times New Roman" panose="02020603050405020304" pitchFamily="18" charset="0"/>
              </a:rPr>
              <a:t>878.000 abitanti </a:t>
            </a:r>
            <a:r>
              <a:rPr lang="it-IT" sz="2000" dirty="0">
                <a:latin typeface="Calibri" panose="020F0502020204030204" pitchFamily="34" charset="0"/>
                <a:ea typeface="Calibri" panose="020F0502020204030204" pitchFamily="34" charset="0"/>
                <a:cs typeface="Times New Roman" panose="02020603050405020304" pitchFamily="18" charset="0"/>
              </a:rPr>
              <a:t>circa la metà dell’itera regione</a:t>
            </a:r>
          </a:p>
          <a:p>
            <a:pPr marL="214313" indent="-214313">
              <a:lnSpc>
                <a:spcPct val="107000"/>
              </a:lnSpc>
              <a:buFont typeface="Arial" panose="020B0604020202020204" pitchFamily="34" charset="0"/>
              <a:buChar char="•"/>
            </a:pPr>
            <a:r>
              <a:rPr lang="it-IT" sz="2000" dirty="0">
                <a:latin typeface="Calibri" panose="020F0502020204030204" pitchFamily="34" charset="0"/>
                <a:ea typeface="Calibri" panose="020F0502020204030204" pitchFamily="34" charset="0"/>
                <a:cs typeface="Times New Roman" panose="02020603050405020304" pitchFamily="18" charset="0"/>
              </a:rPr>
              <a:t>da novembre 2015 sono compresi nel servizio anche sei comuni in provincia di Livorno </a:t>
            </a:r>
          </a:p>
          <a:p>
            <a:pPr marL="214313" indent="-214313">
              <a:lnSpc>
                <a:spcPct val="107000"/>
              </a:lnSpc>
              <a:buFont typeface="Arial" panose="020B0604020202020204" pitchFamily="34" charset="0"/>
              <a:buChar char="•"/>
            </a:pPr>
            <a:endParaRPr lang="it-IT"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10667" y="260648"/>
            <a:ext cx="9144000" cy="646331"/>
          </a:xfrm>
          <a:prstGeom prst="rect">
            <a:avLst/>
          </a:prstGeom>
          <a:noFill/>
        </p:spPr>
        <p:txBody>
          <a:bodyPr wrap="square" rtlCol="0">
            <a:spAutoFit/>
          </a:bodyPr>
          <a:lstStyle/>
          <a:p>
            <a:pPr algn="ctr"/>
            <a:r>
              <a:rPr lang="it-IT" sz="3600" b="1" dirty="0">
                <a:solidFill>
                  <a:schemeClr val="accent1"/>
                </a:solidFill>
                <a:latin typeface="+mj-lt"/>
                <a:ea typeface="+mj-ea"/>
                <a:cs typeface="+mj-cs"/>
              </a:rPr>
              <a:t>Il bacino di utenza di Sei Toscana</a:t>
            </a:r>
          </a:p>
        </p:txBody>
      </p:sp>
      <p:pic>
        <p:nvPicPr>
          <p:cNvPr id="3" name="Immagine 2"/>
          <p:cNvPicPr>
            <a:picLocks noChangeAspect="1"/>
          </p:cNvPicPr>
          <p:nvPr/>
        </p:nvPicPr>
        <p:blipFill rotWithShape="1">
          <a:blip r:embed="rId2"/>
          <a:srcRect l="31932" t="25847" r="40000" b="24634"/>
          <a:stretch/>
        </p:blipFill>
        <p:spPr>
          <a:xfrm>
            <a:off x="5255568" y="1700808"/>
            <a:ext cx="3219772" cy="3193700"/>
          </a:xfrm>
          <a:prstGeom prst="rect">
            <a:avLst/>
          </a:prstGeom>
        </p:spPr>
      </p:pic>
      <p:sp>
        <p:nvSpPr>
          <p:cNvPr id="4" name="Segnaposto numero diapositiva 3"/>
          <p:cNvSpPr>
            <a:spLocks noGrp="1"/>
          </p:cNvSpPr>
          <p:nvPr>
            <p:ph type="sldNum" sz="quarter" idx="12"/>
          </p:nvPr>
        </p:nvSpPr>
        <p:spPr/>
        <p:txBody>
          <a:bodyPr/>
          <a:lstStyle/>
          <a:p>
            <a:fld id="{A833D84A-032A-4297-A1D5-C620F1BDBFBC}" type="slidenum">
              <a:rPr lang="it-IT" smtClean="0"/>
              <a:pPr/>
              <a:t>3</a:t>
            </a:fld>
            <a:endParaRPr lang="it-IT" dirty="0"/>
          </a:p>
        </p:txBody>
      </p:sp>
    </p:spTree>
    <p:extLst>
      <p:ext uri="{BB962C8B-B14F-4D97-AF65-F5344CB8AC3E}">
        <p14:creationId xmlns:p14="http://schemas.microsoft.com/office/powerpoint/2010/main" val="26697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57416" y="152253"/>
            <a:ext cx="8520757" cy="523220"/>
          </a:xfrm>
          <a:prstGeom prst="rect">
            <a:avLst/>
          </a:prstGeom>
          <a:noFill/>
        </p:spPr>
        <p:txBody>
          <a:bodyPr wrap="square" rtlCol="0">
            <a:spAutoFit/>
          </a:bodyPr>
          <a:lstStyle/>
          <a:p>
            <a:pPr algn="ctr"/>
            <a:r>
              <a:rPr lang="it-IT" sz="2800" b="1" dirty="0" smtClean="0">
                <a:solidFill>
                  <a:schemeClr val="accent1"/>
                </a:solidFill>
                <a:latin typeface="+mj-lt"/>
                <a:ea typeface="+mj-ea"/>
                <a:cs typeface="+mj-cs"/>
              </a:rPr>
              <a:t>Minimizzazione dei </a:t>
            </a:r>
            <a:r>
              <a:rPr lang="it-IT" sz="2800" b="1" dirty="0">
                <a:solidFill>
                  <a:schemeClr val="accent1"/>
                </a:solidFill>
                <a:latin typeface="+mj-lt"/>
                <a:ea typeface="+mj-ea"/>
                <a:cs typeface="+mj-cs"/>
              </a:rPr>
              <a:t>costi per i cittadini</a:t>
            </a:r>
          </a:p>
        </p:txBody>
      </p:sp>
      <p:sp>
        <p:nvSpPr>
          <p:cNvPr id="11" name="Rettangolo 10"/>
          <p:cNvSpPr/>
          <p:nvPr/>
        </p:nvSpPr>
        <p:spPr>
          <a:xfrm>
            <a:off x="6175786" y="3895010"/>
            <a:ext cx="2293448" cy="276999"/>
          </a:xfrm>
          <a:prstGeom prst="rect">
            <a:avLst/>
          </a:prstGeom>
        </p:spPr>
        <p:txBody>
          <a:bodyPr wrap="none">
            <a:spAutoFit/>
          </a:bodyPr>
          <a:lstStyle/>
          <a:p>
            <a:r>
              <a:rPr lang="it-IT" sz="1200" i="1" dirty="0">
                <a:solidFill>
                  <a:srgbClr val="000000"/>
                </a:solidFill>
                <a:latin typeface="Calibri" panose="020F0502020204030204" pitchFamily="34" charset="0"/>
              </a:rPr>
              <a:t>Fonte: ISPRA 2015 e Confindustria</a:t>
            </a:r>
            <a:endParaRPr lang="it-IT" sz="1200" i="1" dirty="0"/>
          </a:p>
        </p:txBody>
      </p:sp>
      <p:sp>
        <p:nvSpPr>
          <p:cNvPr id="12" name="CasellaDiTesto 11"/>
          <p:cNvSpPr txBox="1"/>
          <p:nvPr/>
        </p:nvSpPr>
        <p:spPr>
          <a:xfrm>
            <a:off x="596480" y="4172009"/>
            <a:ext cx="7929683" cy="2554545"/>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a:t>Rispetto l’itero territorio nazionale e regionale, nell’ATO Toscana Sud si registra una variazione delle tariffe dal 2013 al 2014 più consistenti pari al 11% circa. A livello nazionale l’incremento è di appena 1,3% mentre a livello regionale si rileva una diminuzione delle tariffe del 7%. </a:t>
            </a:r>
            <a:r>
              <a:rPr lang="it-IT" sz="1600" b="1" dirty="0">
                <a:solidFill>
                  <a:srgbClr val="C00000"/>
                </a:solidFill>
              </a:rPr>
              <a:t>NEGATIVO</a:t>
            </a:r>
          </a:p>
          <a:p>
            <a:pPr marL="285750" indent="-285750" algn="just">
              <a:buFont typeface="Arial" panose="020B0604020202020204" pitchFamily="34" charset="0"/>
              <a:buChar char="•"/>
            </a:pPr>
            <a:r>
              <a:rPr lang="it-IT" sz="1600" dirty="0"/>
              <a:t>Al 2014 le tariffe registrate nell’ATO Toscana Sud risulta maggiori sia rispetto le tariffe medie nazionali che regionali di 4 punti percentuali; nel 2013 si registrava al contrario la situazione opposta, con tariffe più basse nell’</a:t>
            </a:r>
            <a:r>
              <a:rPr lang="it-IT" sz="1600" dirty="0" err="1"/>
              <a:t>Ato</a:t>
            </a:r>
            <a:r>
              <a:rPr lang="it-IT" sz="1600" dirty="0"/>
              <a:t> Toscana Sud rispetto il contesto nazionale e regionale  </a:t>
            </a:r>
            <a:r>
              <a:rPr lang="it-IT" sz="1600" b="1" dirty="0">
                <a:solidFill>
                  <a:srgbClr val="C00000"/>
                </a:solidFill>
              </a:rPr>
              <a:t>NEGATIVO</a:t>
            </a:r>
          </a:p>
          <a:p>
            <a:pPr marL="285750" indent="-285750" algn="just">
              <a:buFont typeface="Arial" panose="020B0604020202020204" pitchFamily="34" charset="0"/>
              <a:buChar char="•"/>
            </a:pPr>
            <a:endParaRPr lang="it-IT" sz="1600" b="1" dirty="0">
              <a:solidFill>
                <a:srgbClr val="C00000"/>
              </a:solidFill>
            </a:endParaRPr>
          </a:p>
          <a:p>
            <a:pPr algn="just"/>
            <a:endParaRPr lang="it-IT" sz="1600" dirty="0"/>
          </a:p>
        </p:txBody>
      </p:sp>
      <p:graphicFrame>
        <p:nvGraphicFramePr>
          <p:cNvPr id="7" name="Tabella 6"/>
          <p:cNvGraphicFramePr>
            <a:graphicFrameLocks noGrp="1"/>
          </p:cNvGraphicFramePr>
          <p:nvPr>
            <p:extLst>
              <p:ext uri="{D42A27DB-BD31-4B8C-83A1-F6EECF244321}">
                <p14:modId xmlns:p14="http://schemas.microsoft.com/office/powerpoint/2010/main" val="2378634329"/>
              </p:ext>
            </p:extLst>
          </p:nvPr>
        </p:nvGraphicFramePr>
        <p:xfrm>
          <a:off x="924792" y="1381693"/>
          <a:ext cx="7416826" cy="2451735"/>
        </p:xfrm>
        <a:graphic>
          <a:graphicData uri="http://schemas.openxmlformats.org/drawingml/2006/table">
            <a:tbl>
              <a:tblPr/>
              <a:tblGrid>
                <a:gridCol w="1609310">
                  <a:extLst>
                    <a:ext uri="{9D8B030D-6E8A-4147-A177-3AD203B41FA5}">
                      <a16:colId xmlns="" xmlns:a16="http://schemas.microsoft.com/office/drawing/2014/main" val="3227311571"/>
                    </a:ext>
                  </a:extLst>
                </a:gridCol>
                <a:gridCol w="979581">
                  <a:extLst>
                    <a:ext uri="{9D8B030D-6E8A-4147-A177-3AD203B41FA5}">
                      <a16:colId xmlns="" xmlns:a16="http://schemas.microsoft.com/office/drawing/2014/main" val="1772603619"/>
                    </a:ext>
                  </a:extLst>
                </a:gridCol>
                <a:gridCol w="979581">
                  <a:extLst>
                    <a:ext uri="{9D8B030D-6E8A-4147-A177-3AD203B41FA5}">
                      <a16:colId xmlns="" xmlns:a16="http://schemas.microsoft.com/office/drawing/2014/main" val="2552438983"/>
                    </a:ext>
                  </a:extLst>
                </a:gridCol>
                <a:gridCol w="1350054">
                  <a:extLst>
                    <a:ext uri="{9D8B030D-6E8A-4147-A177-3AD203B41FA5}">
                      <a16:colId xmlns="" xmlns:a16="http://schemas.microsoft.com/office/drawing/2014/main" val="3911100451"/>
                    </a:ext>
                  </a:extLst>
                </a:gridCol>
                <a:gridCol w="2498300">
                  <a:extLst>
                    <a:ext uri="{9D8B030D-6E8A-4147-A177-3AD203B41FA5}">
                      <a16:colId xmlns="" xmlns:a16="http://schemas.microsoft.com/office/drawing/2014/main" val="3765866002"/>
                    </a:ext>
                  </a:extLst>
                </a:gridCol>
              </a:tblGrid>
              <a:tr h="190500">
                <a:tc>
                  <a:txBody>
                    <a:bodyPr/>
                    <a:lstStyle/>
                    <a:p>
                      <a:pPr algn="l" fontAlgn="b"/>
                      <a:r>
                        <a:rPr lang="it-IT" sz="1400" b="0" i="0" u="none" strike="noStrike">
                          <a:solidFill>
                            <a:srgbClr val="000000"/>
                          </a:solidFill>
                          <a:effectLst/>
                          <a:latin typeface="Calibri" panose="020F0502020204030204" pitchFamily="34" charset="0"/>
                        </a:rPr>
                        <a:t>ATO TOSCANA SUD</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400" b="0" i="0" u="none" strike="noStrike">
                          <a:solidFill>
                            <a:srgbClr val="000000"/>
                          </a:solidFill>
                          <a:effectLst/>
                          <a:latin typeface="Calibri" panose="020F0502020204030204" pitchFamily="34" charset="0"/>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400" b="0"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it-IT" sz="1400" b="0" i="0" u="none" strike="noStrike">
                          <a:solidFill>
                            <a:srgbClr val="000000"/>
                          </a:solidFill>
                          <a:effectLst/>
                          <a:latin typeface="Calibri" panose="020F0502020204030204" pitchFamily="34" charset="0"/>
                        </a:rPr>
                        <a:t>incremento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400" b="0" i="0" u="none" strike="noStrike">
                          <a:solidFill>
                            <a:srgbClr val="000000"/>
                          </a:solidFill>
                          <a:effectLst/>
                          <a:latin typeface="Calibri" panose="020F0502020204030204" pitchFamily="34" charset="0"/>
                        </a:rPr>
                        <a:t>variazione 2013-2014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796727064"/>
                  </a:ext>
                </a:extLst>
              </a:tr>
              <a:tr h="190500">
                <a:tc>
                  <a:txBody>
                    <a:bodyPr/>
                    <a:lstStyle/>
                    <a:p>
                      <a:pPr algn="l" fontAlgn="b"/>
                      <a:r>
                        <a:rPr lang="it-IT" sz="1400" b="0" i="0" u="none" strike="noStrike">
                          <a:solidFill>
                            <a:srgbClr val="000000"/>
                          </a:solidFill>
                          <a:effectLst/>
                          <a:latin typeface="Calibri" panose="020F0502020204030204" pitchFamily="34" charset="0"/>
                        </a:rPr>
                        <a:t>€/abitante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198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11,3%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70825318"/>
                  </a:ext>
                </a:extLst>
              </a:tr>
              <a:tr h="190500">
                <a:tc>
                  <a:txBody>
                    <a:bodyPr/>
                    <a:lstStyle/>
                    <a:p>
                      <a:pPr algn="l" fontAlgn="b"/>
                      <a:r>
                        <a:rPr lang="it-IT" sz="1400" b="0" i="0" u="none" strike="noStrike">
                          <a:solidFill>
                            <a:srgbClr val="000000"/>
                          </a:solidFill>
                          <a:effectLst/>
                          <a:latin typeface="Calibri" panose="020F0502020204030204" pitchFamily="34" charset="0"/>
                        </a:rPr>
                        <a:t>€/tonnellata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336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384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48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12,6%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68778397"/>
                  </a:ext>
                </a:extLst>
              </a:tr>
              <a:tr h="190500">
                <a:tc>
                  <a:txBody>
                    <a:bodyPr/>
                    <a:lstStyle/>
                    <a:p>
                      <a:pPr algn="l" fontAlgn="b"/>
                      <a:endParaRPr lang="it-IT"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72504254"/>
                  </a:ext>
                </a:extLst>
              </a:tr>
              <a:tr h="190500">
                <a:tc>
                  <a:txBody>
                    <a:bodyPr/>
                    <a:lstStyle/>
                    <a:p>
                      <a:pPr algn="l" fontAlgn="b"/>
                      <a:r>
                        <a:rPr lang="it-IT" sz="1400" b="0" i="0" u="none" strike="noStrike">
                          <a:solidFill>
                            <a:srgbClr val="000000"/>
                          </a:solidFill>
                          <a:effectLst/>
                          <a:latin typeface="Calibri" panose="020F0502020204030204" pitchFamily="34" charset="0"/>
                        </a:rPr>
                        <a:t>TOSCANA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400" b="0" i="0" u="none" strike="noStrike">
                          <a:solidFill>
                            <a:srgbClr val="000000"/>
                          </a:solidFill>
                          <a:effectLst/>
                          <a:latin typeface="Calibri" panose="020F0502020204030204" pitchFamily="34" charset="0"/>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400" b="0"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it-IT" sz="1400" b="0" i="0" u="none" strike="noStrike">
                          <a:solidFill>
                            <a:srgbClr val="000000"/>
                          </a:solidFill>
                          <a:effectLst/>
                          <a:latin typeface="Calibri" panose="020F0502020204030204" pitchFamily="34" charset="0"/>
                        </a:rPr>
                        <a:t>incremento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400" b="0" i="0" u="none" strike="noStrike">
                          <a:solidFill>
                            <a:srgbClr val="000000"/>
                          </a:solidFill>
                          <a:effectLst/>
                          <a:latin typeface="Calibri" panose="020F0502020204030204" pitchFamily="34" charset="0"/>
                        </a:rPr>
                        <a:t>variazione 2013-2014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785405700"/>
                  </a:ext>
                </a:extLst>
              </a:tr>
              <a:tr h="121004">
                <a:tc>
                  <a:txBody>
                    <a:bodyPr/>
                    <a:lstStyle/>
                    <a:p>
                      <a:pPr algn="l" fontAlgn="b"/>
                      <a:r>
                        <a:rPr lang="it-IT" sz="1400" b="0" i="0" u="none" strike="noStrike" dirty="0">
                          <a:solidFill>
                            <a:srgbClr val="000000"/>
                          </a:solidFill>
                          <a:effectLst/>
                          <a:latin typeface="Calibri" panose="020F0502020204030204" pitchFamily="34" charset="0"/>
                        </a:rPr>
                        <a:t>€/abitante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228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213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-7,0%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3854693"/>
                  </a:ext>
                </a:extLst>
              </a:tr>
              <a:tr h="190500">
                <a:tc>
                  <a:txBody>
                    <a:bodyPr/>
                    <a:lstStyle/>
                    <a:p>
                      <a:pPr algn="l" fontAlgn="b"/>
                      <a:r>
                        <a:rPr lang="it-IT" sz="1400" b="0" i="0" u="none" strike="noStrike">
                          <a:solidFill>
                            <a:srgbClr val="000000"/>
                          </a:solidFill>
                          <a:effectLst/>
                          <a:latin typeface="Calibri" panose="020F0502020204030204" pitchFamily="34" charset="0"/>
                        </a:rPr>
                        <a:t>€/tonnellata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317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329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12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3,8%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06905129"/>
                  </a:ext>
                </a:extLst>
              </a:tr>
              <a:tr h="190500">
                <a:tc>
                  <a:txBody>
                    <a:bodyPr/>
                    <a:lstStyle/>
                    <a:p>
                      <a:pPr algn="l" fontAlgn="b"/>
                      <a:endParaRPr lang="it-IT" sz="14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97432531"/>
                  </a:ext>
                </a:extLst>
              </a:tr>
              <a:tr h="190500">
                <a:tc>
                  <a:txBody>
                    <a:bodyPr/>
                    <a:lstStyle/>
                    <a:p>
                      <a:pPr algn="l" fontAlgn="b"/>
                      <a:r>
                        <a:rPr lang="it-IT" sz="1400" b="0" i="0" u="none" strike="noStrike">
                          <a:solidFill>
                            <a:srgbClr val="000000"/>
                          </a:solidFill>
                          <a:effectLst/>
                          <a:latin typeface="Calibri" panose="020F0502020204030204" pitchFamily="34" charset="0"/>
                        </a:rPr>
                        <a:t>ITALIA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400" b="0" i="0" u="none" strike="noStrike">
                          <a:solidFill>
                            <a:srgbClr val="000000"/>
                          </a:solidFill>
                          <a:effectLst/>
                          <a:latin typeface="Calibri" panose="020F0502020204030204" pitchFamily="34" charset="0"/>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400" b="0"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it-IT" sz="1400" b="0" i="0" u="none" strike="noStrike">
                          <a:solidFill>
                            <a:srgbClr val="000000"/>
                          </a:solidFill>
                          <a:effectLst/>
                          <a:latin typeface="Calibri" panose="020F0502020204030204" pitchFamily="34" charset="0"/>
                        </a:rPr>
                        <a:t>incremento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400" b="0" i="0" u="none" strike="noStrike">
                          <a:solidFill>
                            <a:srgbClr val="000000"/>
                          </a:solidFill>
                          <a:effectLst/>
                          <a:latin typeface="Calibri" panose="020F0502020204030204" pitchFamily="34" charset="0"/>
                        </a:rPr>
                        <a:t>variazione 2013-2014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4265407919"/>
                  </a:ext>
                </a:extLst>
              </a:tr>
              <a:tr h="190500">
                <a:tc>
                  <a:txBody>
                    <a:bodyPr/>
                    <a:lstStyle/>
                    <a:p>
                      <a:pPr algn="l" fontAlgn="b"/>
                      <a:r>
                        <a:rPr lang="it-IT" sz="1400" b="0" i="0" u="none" strike="noStrike">
                          <a:solidFill>
                            <a:srgbClr val="000000"/>
                          </a:solidFill>
                          <a:effectLst/>
                          <a:latin typeface="Calibri" panose="020F0502020204030204" pitchFamily="34" charset="0"/>
                        </a:rPr>
                        <a:t>€/abitante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211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214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effectLst/>
                          <a:latin typeface="Calibri" panose="020F0502020204030204" pitchFamily="34" charset="0"/>
                        </a:rPr>
                        <a:t>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44021676"/>
                  </a:ext>
                </a:extLst>
              </a:tr>
              <a:tr h="137535">
                <a:tc>
                  <a:txBody>
                    <a:bodyPr/>
                    <a:lstStyle/>
                    <a:p>
                      <a:pPr algn="l" fontAlgn="b"/>
                      <a:r>
                        <a:rPr lang="it-IT" sz="1400" b="0" i="0" u="none" strike="noStrike">
                          <a:solidFill>
                            <a:srgbClr val="000000"/>
                          </a:solidFill>
                          <a:effectLst/>
                          <a:latin typeface="Calibri" panose="020F0502020204030204" pitchFamily="34" charset="0"/>
                        </a:rPr>
                        <a:t>€/tonnellata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357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371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effectLst/>
                          <a:latin typeface="Calibri" panose="020F0502020204030204" pitchFamily="34" charset="0"/>
                        </a:rPr>
                        <a:t>3,8%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23535726"/>
                  </a:ext>
                </a:extLst>
              </a:tr>
            </a:tbl>
          </a:graphicData>
        </a:graphic>
      </p:graphicFrame>
      <p:sp>
        <p:nvSpPr>
          <p:cNvPr id="6" name="CasellaDiTesto 5"/>
          <p:cNvSpPr txBox="1"/>
          <p:nvPr/>
        </p:nvSpPr>
        <p:spPr>
          <a:xfrm>
            <a:off x="801959" y="755205"/>
            <a:ext cx="7734965" cy="646331"/>
          </a:xfrm>
          <a:prstGeom prst="rect">
            <a:avLst/>
          </a:prstGeom>
          <a:noFill/>
        </p:spPr>
        <p:txBody>
          <a:bodyPr wrap="square" rtlCol="0">
            <a:spAutoFit/>
          </a:bodyPr>
          <a:lstStyle/>
          <a:p>
            <a:r>
              <a:rPr lang="it-IT" b="1" dirty="0"/>
              <a:t>Costi unitari della gestione dei rifiuti e variazione 2013-2014, </a:t>
            </a:r>
            <a:r>
              <a:rPr lang="it-IT" b="1" dirty="0" err="1"/>
              <a:t>Ato</a:t>
            </a:r>
            <a:r>
              <a:rPr lang="it-IT" b="1" dirty="0"/>
              <a:t> Toscana Sud, Italia e Toscana</a:t>
            </a:r>
          </a:p>
        </p:txBody>
      </p:sp>
      <p:sp>
        <p:nvSpPr>
          <p:cNvPr id="2" name="Segnaposto numero diapositiva 1"/>
          <p:cNvSpPr>
            <a:spLocks noGrp="1"/>
          </p:cNvSpPr>
          <p:nvPr>
            <p:ph type="sldNum" sz="quarter" idx="12"/>
          </p:nvPr>
        </p:nvSpPr>
        <p:spPr/>
        <p:txBody>
          <a:bodyPr/>
          <a:lstStyle/>
          <a:p>
            <a:fld id="{A833D84A-032A-4297-A1D5-C620F1BDBFBC}" type="slidenum">
              <a:rPr lang="it-IT" smtClean="0"/>
              <a:pPr/>
              <a:t>30</a:t>
            </a:fld>
            <a:endParaRPr lang="it-IT" dirty="0"/>
          </a:p>
        </p:txBody>
      </p:sp>
    </p:spTree>
    <p:extLst>
      <p:ext uri="{BB962C8B-B14F-4D97-AF65-F5344CB8AC3E}">
        <p14:creationId xmlns:p14="http://schemas.microsoft.com/office/powerpoint/2010/main" val="3334094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49309" y="3573016"/>
            <a:ext cx="8137016" cy="2862322"/>
          </a:xfrm>
          <a:prstGeom prst="rect">
            <a:avLst/>
          </a:prstGeom>
        </p:spPr>
        <p:txBody>
          <a:bodyPr wrap="square">
            <a:spAutoFit/>
          </a:bodyPr>
          <a:lstStyle/>
          <a:p>
            <a:pPr marL="285750" indent="-285750" algn="just">
              <a:buFont typeface="Arial" panose="020B0604020202020204" pitchFamily="34" charset="0"/>
              <a:buChar char="•"/>
            </a:pPr>
            <a:r>
              <a:rPr lang="it-IT" sz="2000" dirty="0"/>
              <a:t>La </a:t>
            </a:r>
            <a:r>
              <a:rPr lang="it-IT" sz="2000" b="1" dirty="0"/>
              <a:t>presenza di un gestore unico non limita le disparità tariffarie </a:t>
            </a:r>
            <a:r>
              <a:rPr lang="it-IT" sz="2000" dirty="0"/>
              <a:t>tra parti di territorio con servizio assimilabile. </a:t>
            </a:r>
            <a:r>
              <a:rPr lang="it-IT" sz="2000" b="1" dirty="0">
                <a:solidFill>
                  <a:srgbClr val="C00000"/>
                </a:solidFill>
              </a:rPr>
              <a:t>NEGATIVO</a:t>
            </a:r>
          </a:p>
          <a:p>
            <a:pPr marL="285750" indent="-285750" algn="just">
              <a:buFont typeface="Arial" panose="020B0604020202020204" pitchFamily="34" charset="0"/>
              <a:buChar char="•"/>
            </a:pPr>
            <a:endParaRPr lang="it-IT" sz="2000" dirty="0" smtClean="0"/>
          </a:p>
          <a:p>
            <a:pPr marL="285750" indent="-285750" algn="just">
              <a:buFont typeface="Arial" panose="020B0604020202020204" pitchFamily="34" charset="0"/>
              <a:buChar char="•"/>
            </a:pPr>
            <a:r>
              <a:rPr lang="it-IT" sz="2000" dirty="0" smtClean="0"/>
              <a:t>A </a:t>
            </a:r>
            <a:r>
              <a:rPr lang="it-IT" sz="2000" b="1" dirty="0"/>
              <a:t>parità di servizio </a:t>
            </a:r>
            <a:r>
              <a:rPr lang="it-IT" sz="2000" dirty="0"/>
              <a:t>erogato si riscontrano </a:t>
            </a:r>
            <a:r>
              <a:rPr lang="it-IT" sz="2000" b="1" dirty="0"/>
              <a:t>tariffe fortemente differenti. </a:t>
            </a:r>
            <a:r>
              <a:rPr lang="it-IT" sz="2000" b="1" dirty="0">
                <a:solidFill>
                  <a:srgbClr val="C00000"/>
                </a:solidFill>
              </a:rPr>
              <a:t>NEGATIVO</a:t>
            </a:r>
          </a:p>
          <a:p>
            <a:pPr marL="285750" indent="-285750" algn="just">
              <a:buFont typeface="Arial" panose="020B0604020202020204" pitchFamily="34" charset="0"/>
              <a:buChar char="•"/>
            </a:pPr>
            <a:endParaRPr lang="it-IT" sz="2000" dirty="0" smtClean="0"/>
          </a:p>
          <a:p>
            <a:pPr marL="285750" indent="-285750" algn="just">
              <a:buFont typeface="Arial" panose="020B0604020202020204" pitchFamily="34" charset="0"/>
              <a:buChar char="•"/>
            </a:pPr>
            <a:r>
              <a:rPr lang="it-IT" sz="2000" dirty="0" smtClean="0"/>
              <a:t>Anche </a:t>
            </a:r>
            <a:r>
              <a:rPr lang="it-IT" sz="2000" dirty="0"/>
              <a:t>la </a:t>
            </a:r>
            <a:r>
              <a:rPr lang="it-IT" sz="2000" b="1" dirty="0"/>
              <a:t>percentuale di incremento delle tariffe </a:t>
            </a:r>
            <a:r>
              <a:rPr lang="it-IT" sz="2000" dirty="0"/>
              <a:t>risulta fortemente </a:t>
            </a:r>
            <a:r>
              <a:rPr lang="it-IT" sz="2000" b="1" dirty="0" smtClean="0"/>
              <a:t>differente</a:t>
            </a:r>
            <a:r>
              <a:rPr lang="it-IT" sz="2000" dirty="0" smtClean="0"/>
              <a:t> </a:t>
            </a:r>
            <a:r>
              <a:rPr lang="it-IT" sz="2000" dirty="0"/>
              <a:t>tra i tre capoluoghi </a:t>
            </a:r>
            <a:r>
              <a:rPr lang="it-IT" sz="2000" b="1" dirty="0">
                <a:solidFill>
                  <a:srgbClr val="C00000"/>
                </a:solidFill>
              </a:rPr>
              <a:t>NEGATIVO</a:t>
            </a:r>
          </a:p>
          <a:p>
            <a:pPr algn="just"/>
            <a:endParaRPr lang="it-IT" sz="2000" dirty="0"/>
          </a:p>
        </p:txBody>
      </p:sp>
      <p:sp>
        <p:nvSpPr>
          <p:cNvPr id="6" name="CasellaDiTesto 5"/>
          <p:cNvSpPr txBox="1"/>
          <p:nvPr/>
        </p:nvSpPr>
        <p:spPr>
          <a:xfrm>
            <a:off x="2479426" y="2996952"/>
            <a:ext cx="4105226" cy="276999"/>
          </a:xfrm>
          <a:prstGeom prst="rect">
            <a:avLst/>
          </a:prstGeom>
          <a:noFill/>
        </p:spPr>
        <p:txBody>
          <a:bodyPr wrap="none" rtlCol="0">
            <a:spAutoFit/>
          </a:bodyPr>
          <a:lstStyle/>
          <a:p>
            <a:r>
              <a:rPr lang="it-IT" sz="1200" i="1" dirty="0">
                <a:solidFill>
                  <a:srgbClr val="000000"/>
                </a:solidFill>
                <a:latin typeface="Calibri" panose="020F0502020204030204" pitchFamily="34" charset="0"/>
              </a:rPr>
              <a:t>Fonte: Confindustria Toscana sud (dati capoluoghi di provincia)</a:t>
            </a:r>
            <a:r>
              <a:rPr lang="it-IT" sz="1200" i="1" dirty="0"/>
              <a:t> </a:t>
            </a:r>
          </a:p>
        </p:txBody>
      </p:sp>
      <p:sp>
        <p:nvSpPr>
          <p:cNvPr id="10" name="CasellaDiTesto 9"/>
          <p:cNvSpPr txBox="1"/>
          <p:nvPr/>
        </p:nvSpPr>
        <p:spPr>
          <a:xfrm>
            <a:off x="364613" y="0"/>
            <a:ext cx="8520757" cy="523220"/>
          </a:xfrm>
          <a:prstGeom prst="rect">
            <a:avLst/>
          </a:prstGeom>
          <a:noFill/>
        </p:spPr>
        <p:txBody>
          <a:bodyPr wrap="square" rtlCol="0">
            <a:spAutoFit/>
          </a:bodyPr>
          <a:lstStyle/>
          <a:p>
            <a:pPr algn="ctr"/>
            <a:endParaRPr lang="it-IT" sz="2800" b="1" dirty="0">
              <a:solidFill>
                <a:schemeClr val="accent1"/>
              </a:solidFill>
              <a:latin typeface="+mj-lt"/>
              <a:ea typeface="+mj-ea"/>
              <a:cs typeface="+mj-cs"/>
            </a:endParaRPr>
          </a:p>
        </p:txBody>
      </p:sp>
      <p:pic>
        <p:nvPicPr>
          <p:cNvPr id="3" name="Immagine 2"/>
          <p:cNvPicPr>
            <a:picLocks noChangeAspect="1"/>
          </p:cNvPicPr>
          <p:nvPr/>
        </p:nvPicPr>
        <p:blipFill>
          <a:blip r:embed="rId2"/>
          <a:stretch>
            <a:fillRect/>
          </a:stretch>
        </p:blipFill>
        <p:spPr>
          <a:xfrm>
            <a:off x="615099" y="1672437"/>
            <a:ext cx="3895781" cy="1339799"/>
          </a:xfrm>
          <a:prstGeom prst="rect">
            <a:avLst/>
          </a:prstGeom>
        </p:spPr>
      </p:pic>
      <p:pic>
        <p:nvPicPr>
          <p:cNvPr id="5" name="Immagine 4"/>
          <p:cNvPicPr>
            <a:picLocks noChangeAspect="1"/>
          </p:cNvPicPr>
          <p:nvPr/>
        </p:nvPicPr>
        <p:blipFill>
          <a:blip r:embed="rId3"/>
          <a:stretch>
            <a:fillRect/>
          </a:stretch>
        </p:blipFill>
        <p:spPr>
          <a:xfrm>
            <a:off x="4624991" y="1672437"/>
            <a:ext cx="3895781" cy="1339799"/>
          </a:xfrm>
          <a:prstGeom prst="rect">
            <a:avLst/>
          </a:prstGeom>
        </p:spPr>
      </p:pic>
      <p:sp>
        <p:nvSpPr>
          <p:cNvPr id="7" name="CasellaDiTesto 6"/>
          <p:cNvSpPr txBox="1"/>
          <p:nvPr/>
        </p:nvSpPr>
        <p:spPr>
          <a:xfrm>
            <a:off x="157416" y="152253"/>
            <a:ext cx="8520757" cy="954107"/>
          </a:xfrm>
          <a:prstGeom prst="rect">
            <a:avLst/>
          </a:prstGeom>
          <a:noFill/>
        </p:spPr>
        <p:txBody>
          <a:bodyPr wrap="square" rtlCol="0">
            <a:spAutoFit/>
          </a:bodyPr>
          <a:lstStyle/>
          <a:p>
            <a:pPr algn="ctr"/>
            <a:r>
              <a:rPr lang="it-IT" sz="2800" b="1" dirty="0" smtClean="0">
                <a:solidFill>
                  <a:schemeClr val="accent1"/>
                </a:solidFill>
                <a:latin typeface="+mj-lt"/>
                <a:ea typeface="+mj-ea"/>
                <a:cs typeface="+mj-cs"/>
              </a:rPr>
              <a:t>Minimizzazione dei </a:t>
            </a:r>
            <a:r>
              <a:rPr lang="it-IT" sz="2800" b="1" dirty="0">
                <a:solidFill>
                  <a:schemeClr val="accent1"/>
                </a:solidFill>
                <a:latin typeface="+mj-lt"/>
                <a:ea typeface="+mj-ea"/>
                <a:cs typeface="+mj-cs"/>
              </a:rPr>
              <a:t>costi per i cittadini</a:t>
            </a:r>
          </a:p>
          <a:p>
            <a:pPr algn="ctr"/>
            <a:r>
              <a:rPr lang="it-IT" sz="2800" b="1" dirty="0">
                <a:solidFill>
                  <a:schemeClr val="accent1"/>
                </a:solidFill>
                <a:latin typeface="+mj-lt"/>
                <a:ea typeface="+mj-ea"/>
                <a:cs typeface="+mj-cs"/>
              </a:rPr>
              <a:t>Confronto tra </a:t>
            </a:r>
            <a:r>
              <a:rPr lang="it-IT" sz="2800" b="1" dirty="0" smtClean="0">
                <a:solidFill>
                  <a:schemeClr val="accent1"/>
                </a:solidFill>
                <a:latin typeface="+mj-lt"/>
                <a:ea typeface="+mj-ea"/>
                <a:cs typeface="+mj-cs"/>
              </a:rPr>
              <a:t>i valori </a:t>
            </a:r>
            <a:r>
              <a:rPr lang="it-IT" sz="2800" b="1" dirty="0">
                <a:solidFill>
                  <a:schemeClr val="accent1"/>
                </a:solidFill>
                <a:latin typeface="+mj-lt"/>
                <a:ea typeface="+mj-ea"/>
                <a:cs typeface="+mj-cs"/>
              </a:rPr>
              <a:t>dei tre capoluoghi di provincia </a:t>
            </a:r>
          </a:p>
        </p:txBody>
      </p:sp>
      <p:sp>
        <p:nvSpPr>
          <p:cNvPr id="2" name="Segnaposto numero diapositiva 1"/>
          <p:cNvSpPr>
            <a:spLocks noGrp="1"/>
          </p:cNvSpPr>
          <p:nvPr>
            <p:ph type="sldNum" sz="quarter" idx="12"/>
          </p:nvPr>
        </p:nvSpPr>
        <p:spPr/>
        <p:txBody>
          <a:bodyPr/>
          <a:lstStyle/>
          <a:p>
            <a:fld id="{A833D84A-032A-4297-A1D5-C620F1BDBFBC}" type="slidenum">
              <a:rPr lang="it-IT" smtClean="0"/>
              <a:pPr/>
              <a:t>31</a:t>
            </a:fld>
            <a:endParaRPr lang="it-IT" dirty="0"/>
          </a:p>
        </p:txBody>
      </p:sp>
    </p:spTree>
    <p:extLst>
      <p:ext uri="{BB962C8B-B14F-4D97-AF65-F5344CB8AC3E}">
        <p14:creationId xmlns:p14="http://schemas.microsoft.com/office/powerpoint/2010/main" val="2822760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4403" y="104657"/>
            <a:ext cx="9067800" cy="954107"/>
          </a:xfrm>
          <a:prstGeom prst="rect">
            <a:avLst/>
          </a:prstGeom>
          <a:noFill/>
        </p:spPr>
        <p:txBody>
          <a:bodyPr wrap="square" rtlCol="0">
            <a:spAutoFit/>
          </a:bodyPr>
          <a:lstStyle/>
          <a:p>
            <a:pPr algn="ctr"/>
            <a:r>
              <a:rPr lang="it-IT" sz="2800" b="1" dirty="0">
                <a:solidFill>
                  <a:schemeClr val="accent1"/>
                </a:solidFill>
                <a:latin typeface="+mj-lt"/>
                <a:ea typeface="+mj-ea"/>
                <a:cs typeface="+mj-cs"/>
              </a:rPr>
              <a:t>Relazione tra costi di gestione dei rifiuti </a:t>
            </a:r>
          </a:p>
          <a:p>
            <a:pPr algn="ctr"/>
            <a:r>
              <a:rPr lang="it-IT" sz="2800" b="1" dirty="0">
                <a:solidFill>
                  <a:schemeClr val="accent1"/>
                </a:solidFill>
                <a:latin typeface="+mj-lt"/>
                <a:ea typeface="+mj-ea"/>
                <a:cs typeface="+mj-cs"/>
              </a:rPr>
              <a:t>e trattamento prevalente utilizzato </a:t>
            </a:r>
            <a:r>
              <a:rPr lang="it-IT" sz="2800" b="1" dirty="0" smtClean="0">
                <a:solidFill>
                  <a:schemeClr val="accent1"/>
                </a:solidFill>
                <a:latin typeface="+mj-lt"/>
                <a:ea typeface="+mj-ea"/>
                <a:cs typeface="+mj-cs"/>
                <a:sym typeface="Wingdings"/>
              </a:rPr>
              <a:t> il modello virtuoso</a:t>
            </a:r>
            <a:endParaRPr lang="it-IT" sz="2800" b="1" dirty="0">
              <a:solidFill>
                <a:schemeClr val="accent1"/>
              </a:solidFill>
              <a:latin typeface="+mj-lt"/>
              <a:ea typeface="+mj-ea"/>
              <a:cs typeface="+mj-cs"/>
            </a:endParaRPr>
          </a:p>
        </p:txBody>
      </p:sp>
      <p:sp>
        <p:nvSpPr>
          <p:cNvPr id="6" name="Rettangolo 5"/>
          <p:cNvSpPr/>
          <p:nvPr/>
        </p:nvSpPr>
        <p:spPr>
          <a:xfrm>
            <a:off x="238872" y="1143167"/>
            <a:ext cx="8556172" cy="1815882"/>
          </a:xfrm>
          <a:prstGeom prst="rect">
            <a:avLst/>
          </a:prstGeom>
        </p:spPr>
        <p:txBody>
          <a:bodyPr wrap="square">
            <a:spAutoFit/>
          </a:bodyPr>
          <a:lstStyle/>
          <a:p>
            <a:pPr marL="285750" indent="-285750" algn="just">
              <a:buFont typeface="Arial" panose="020B0604020202020204" pitchFamily="34" charset="0"/>
              <a:buChar char="•"/>
            </a:pPr>
            <a:r>
              <a:rPr lang="it-IT" sz="1600" dirty="0"/>
              <a:t>Relazione esistente tra il costo totale di gestione del rifiuto urbano e il trattamento a cui questo viene avviato: incenerimento, trattamento meccanico biologico, discarica e altre forme di gestione;</a:t>
            </a:r>
          </a:p>
          <a:p>
            <a:pPr marL="285750" indent="-285750" algn="just">
              <a:buFont typeface="Arial" panose="020B0604020202020204" pitchFamily="34" charset="0"/>
              <a:buChar char="•"/>
            </a:pPr>
            <a:r>
              <a:rPr lang="it-IT" sz="1600" dirty="0"/>
              <a:t>Il costo della gestione dei rifiuti urbani è minore nelle Regioni con alte percentuali di raccolta differenziata.</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endParaRPr lang="it-IT" sz="1600" dirty="0"/>
          </a:p>
        </p:txBody>
      </p:sp>
      <p:sp>
        <p:nvSpPr>
          <p:cNvPr id="8" name="Rettangolo 7"/>
          <p:cNvSpPr/>
          <p:nvPr/>
        </p:nvSpPr>
        <p:spPr>
          <a:xfrm>
            <a:off x="882213" y="2762593"/>
            <a:ext cx="1151565" cy="954107"/>
          </a:xfrm>
          <a:prstGeom prst="rect">
            <a:avLst/>
          </a:prstGeom>
          <a:noFill/>
          <a:ln w="31750">
            <a:solidFill>
              <a:schemeClr val="accent6">
                <a:lumMod val="75000"/>
              </a:schemeClr>
            </a:solidFill>
          </a:ln>
        </p:spPr>
        <p:txBody>
          <a:bodyPr wrap="square" rtlCol="0">
            <a:spAutoFit/>
          </a:bodyPr>
          <a:lstStyle/>
          <a:p>
            <a:pPr algn="ctr"/>
            <a:r>
              <a:rPr lang="it-IT" sz="1400" b="1" dirty="0"/>
              <a:t>Aumento percentuale raccolta differenziata</a:t>
            </a:r>
          </a:p>
        </p:txBody>
      </p:sp>
      <p:sp>
        <p:nvSpPr>
          <p:cNvPr id="9" name="Rettangolo 8"/>
          <p:cNvSpPr/>
          <p:nvPr/>
        </p:nvSpPr>
        <p:spPr>
          <a:xfrm>
            <a:off x="2755455" y="2691497"/>
            <a:ext cx="1458213" cy="1169551"/>
          </a:xfrm>
          <a:prstGeom prst="rect">
            <a:avLst/>
          </a:prstGeom>
          <a:noFill/>
          <a:ln w="31750">
            <a:solidFill>
              <a:schemeClr val="accent6">
                <a:lumMod val="75000"/>
              </a:schemeClr>
            </a:solidFill>
          </a:ln>
        </p:spPr>
        <p:txBody>
          <a:bodyPr wrap="square" rtlCol="0">
            <a:spAutoFit/>
          </a:bodyPr>
          <a:lstStyle/>
          <a:p>
            <a:pPr algn="ctr"/>
            <a:r>
              <a:rPr lang="it-IT" sz="1400"/>
              <a:t>diminuzione </a:t>
            </a:r>
            <a:r>
              <a:rPr lang="it-IT" sz="1400" smtClean="0"/>
              <a:t>della </a:t>
            </a:r>
            <a:r>
              <a:rPr lang="it-IT" sz="1400" dirty="0"/>
              <a:t>quantità di rifiuti pro capite smaltiti in discarica</a:t>
            </a:r>
            <a:endParaRPr lang="it-IT" sz="1400" b="1" dirty="0"/>
          </a:p>
        </p:txBody>
      </p:sp>
      <p:sp>
        <p:nvSpPr>
          <p:cNvPr id="10" name="Rettangolo 9"/>
          <p:cNvSpPr/>
          <p:nvPr/>
        </p:nvSpPr>
        <p:spPr>
          <a:xfrm>
            <a:off x="4786644" y="2534923"/>
            <a:ext cx="1562308" cy="1384995"/>
          </a:xfrm>
          <a:prstGeom prst="rect">
            <a:avLst/>
          </a:prstGeom>
          <a:noFill/>
          <a:ln w="31750">
            <a:solidFill>
              <a:schemeClr val="accent6">
                <a:lumMod val="75000"/>
              </a:schemeClr>
            </a:solidFill>
          </a:ln>
        </p:spPr>
        <p:txBody>
          <a:bodyPr wrap="square" rtlCol="0">
            <a:spAutoFit/>
          </a:bodyPr>
          <a:lstStyle/>
          <a:p>
            <a:pPr algn="ctr"/>
            <a:r>
              <a:rPr lang="it-IT" sz="1400" dirty="0"/>
              <a:t>aumento </a:t>
            </a:r>
            <a:r>
              <a:rPr lang="it-IT" sz="1400" dirty="0" smtClean="0"/>
              <a:t>della </a:t>
            </a:r>
            <a:r>
              <a:rPr lang="it-IT" sz="1400" dirty="0"/>
              <a:t>percentuale di rifiuti avviati al trattamento meccanico-biologico</a:t>
            </a:r>
            <a:endParaRPr lang="it-IT" sz="1400" b="1" dirty="0"/>
          </a:p>
        </p:txBody>
      </p:sp>
      <p:sp>
        <p:nvSpPr>
          <p:cNvPr id="11" name="Rettangolo 10"/>
          <p:cNvSpPr/>
          <p:nvPr/>
        </p:nvSpPr>
        <p:spPr>
          <a:xfrm>
            <a:off x="6726962" y="2750366"/>
            <a:ext cx="1151565" cy="954107"/>
          </a:xfrm>
          <a:prstGeom prst="rect">
            <a:avLst/>
          </a:prstGeom>
          <a:noFill/>
          <a:ln w="31750">
            <a:solidFill>
              <a:schemeClr val="accent6">
                <a:lumMod val="75000"/>
              </a:schemeClr>
            </a:solidFill>
          </a:ln>
        </p:spPr>
        <p:txBody>
          <a:bodyPr wrap="square" rtlCol="0">
            <a:spAutoFit/>
          </a:bodyPr>
          <a:lstStyle/>
          <a:p>
            <a:pPr algn="ctr"/>
            <a:r>
              <a:rPr lang="it-IT" sz="1400" dirty="0" err="1" smtClean="0"/>
              <a:t>diminuizione</a:t>
            </a:r>
            <a:r>
              <a:rPr lang="it-IT" sz="1400" dirty="0" smtClean="0"/>
              <a:t> </a:t>
            </a:r>
            <a:r>
              <a:rPr lang="it-IT" sz="1400" dirty="0"/>
              <a:t>significativa del costo pro capite annuo</a:t>
            </a:r>
            <a:endParaRPr lang="it-IT" sz="1400" b="1" dirty="0"/>
          </a:p>
        </p:txBody>
      </p:sp>
      <p:cxnSp>
        <p:nvCxnSpPr>
          <p:cNvPr id="13" name="Connettore 2 12"/>
          <p:cNvCxnSpPr>
            <a:cxnSpLocks/>
            <a:stCxn id="8" idx="3"/>
          </p:cNvCxnSpPr>
          <p:nvPr/>
        </p:nvCxnSpPr>
        <p:spPr>
          <a:xfrm flipV="1">
            <a:off x="2033778" y="3239646"/>
            <a:ext cx="588533" cy="1"/>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a:cxnSpLocks/>
          </p:cNvCxnSpPr>
          <p:nvPr/>
        </p:nvCxnSpPr>
        <p:spPr>
          <a:xfrm>
            <a:off x="4347974" y="3264218"/>
            <a:ext cx="366992" cy="4138"/>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6387916" y="3079552"/>
            <a:ext cx="300082" cy="369332"/>
          </a:xfrm>
          <a:prstGeom prst="rect">
            <a:avLst/>
          </a:prstGeom>
          <a:noFill/>
        </p:spPr>
        <p:txBody>
          <a:bodyPr wrap="square" rtlCol="0">
            <a:spAutoFit/>
          </a:bodyPr>
          <a:lstStyle/>
          <a:p>
            <a:r>
              <a:rPr lang="it-IT" b="1" dirty="0"/>
              <a:t>=</a:t>
            </a:r>
          </a:p>
        </p:txBody>
      </p:sp>
      <p:sp>
        <p:nvSpPr>
          <p:cNvPr id="2" name="Rettangolo 1"/>
          <p:cNvSpPr/>
          <p:nvPr/>
        </p:nvSpPr>
        <p:spPr>
          <a:xfrm>
            <a:off x="755576" y="4147333"/>
            <a:ext cx="8024572" cy="3170099"/>
          </a:xfrm>
          <a:prstGeom prst="rect">
            <a:avLst/>
          </a:prstGeom>
        </p:spPr>
        <p:txBody>
          <a:bodyPr wrap="square">
            <a:spAutoFit/>
          </a:bodyPr>
          <a:lstStyle/>
          <a:p>
            <a:pPr marL="285750" indent="-285750" algn="just">
              <a:buFont typeface="Arial" panose="020B0604020202020204" pitchFamily="34" charset="0"/>
              <a:buChar char="•"/>
            </a:pPr>
            <a:r>
              <a:rPr lang="it-IT" b="1" dirty="0">
                <a:solidFill>
                  <a:schemeClr val="accent1"/>
                </a:solidFill>
              </a:rPr>
              <a:t>Basse percentuali di raccolta differenziata abbinate ad alti costi di gestione sono sintomo di </a:t>
            </a:r>
            <a:r>
              <a:rPr lang="it-IT" b="1" dirty="0" smtClean="0">
                <a:solidFill>
                  <a:schemeClr val="accent1"/>
                </a:solidFill>
              </a:rPr>
              <a:t>un’inefficienza </a:t>
            </a:r>
            <a:r>
              <a:rPr lang="it-IT" b="1" dirty="0">
                <a:solidFill>
                  <a:schemeClr val="accent1"/>
                </a:solidFill>
              </a:rPr>
              <a:t>dei sistema di gestione dei rifiuti che porta ad una crescita dei costi senza alcun miglioramento delle performance di raccolta differenziata.</a:t>
            </a:r>
          </a:p>
          <a:p>
            <a:pPr marL="285750" indent="-285750">
              <a:buFont typeface="Arial" panose="020B0604020202020204" pitchFamily="34" charset="0"/>
              <a:buChar char="•"/>
            </a:pPr>
            <a:endParaRPr lang="it-IT" sz="1600" dirty="0" smtClean="0"/>
          </a:p>
          <a:p>
            <a:pPr marL="285750" indent="-285750">
              <a:buFont typeface="Arial" panose="020B0604020202020204" pitchFamily="34" charset="0"/>
              <a:buChar char="•"/>
            </a:pPr>
            <a:r>
              <a:rPr lang="it-IT" sz="1600" dirty="0" smtClean="0"/>
              <a:t>Performance </a:t>
            </a:r>
            <a:r>
              <a:rPr lang="it-IT" sz="1600" dirty="0"/>
              <a:t>economiche positive in termini di rapporto ricavi/costi sono quelle che: </a:t>
            </a:r>
          </a:p>
          <a:p>
            <a:pPr marL="742950" lvl="1" indent="-285750">
              <a:buFont typeface="Wingdings" panose="05000000000000000000" pitchFamily="2" charset="2"/>
              <a:buChar char="Ø"/>
            </a:pPr>
            <a:r>
              <a:rPr lang="it-IT" sz="1600" dirty="0"/>
              <a:t>riescono a </a:t>
            </a:r>
            <a:r>
              <a:rPr lang="it-IT" sz="1600" b="1" dirty="0"/>
              <a:t>contenere le dinamiche di crescita dei rifiuti</a:t>
            </a:r>
            <a:r>
              <a:rPr lang="it-IT" sz="1600" dirty="0"/>
              <a:t> (minimizzazione e prevenzione); </a:t>
            </a:r>
          </a:p>
          <a:p>
            <a:pPr marL="742950" lvl="1" indent="-285750">
              <a:buFont typeface="Wingdings" panose="05000000000000000000" pitchFamily="2" charset="2"/>
              <a:buChar char="Ø"/>
            </a:pPr>
            <a:r>
              <a:rPr lang="it-IT" sz="1600" dirty="0"/>
              <a:t>fanno </a:t>
            </a:r>
            <a:r>
              <a:rPr lang="it-IT" sz="1600" b="1" dirty="0"/>
              <a:t>meno ricorso alla discarica </a:t>
            </a:r>
            <a:r>
              <a:rPr lang="it-IT" sz="1600" dirty="0"/>
              <a:t>come modalità di destinazione dei rifiuti; </a:t>
            </a:r>
          </a:p>
          <a:p>
            <a:pPr marL="742950" lvl="1" indent="-285750">
              <a:buFont typeface="Wingdings" panose="05000000000000000000" pitchFamily="2" charset="2"/>
              <a:buChar char="Ø"/>
            </a:pPr>
            <a:r>
              <a:rPr lang="it-IT" sz="1600" dirty="0"/>
              <a:t>sono maggiormente </a:t>
            </a:r>
            <a:r>
              <a:rPr lang="it-IT" sz="1600" b="1" dirty="0"/>
              <a:t>autosufficient</a:t>
            </a:r>
            <a:r>
              <a:rPr lang="it-IT" sz="1600" dirty="0"/>
              <a:t>i in termini di ciclo integrato dei rifiuti</a:t>
            </a:r>
            <a:endParaRPr lang="it-IT" sz="1600" b="1" dirty="0"/>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endParaRPr lang="it-IT" sz="1600" dirty="0"/>
          </a:p>
        </p:txBody>
      </p:sp>
      <p:sp>
        <p:nvSpPr>
          <p:cNvPr id="3" name="Segnaposto numero diapositiva 2"/>
          <p:cNvSpPr>
            <a:spLocks noGrp="1"/>
          </p:cNvSpPr>
          <p:nvPr>
            <p:ph type="sldNum" sz="quarter" idx="12"/>
          </p:nvPr>
        </p:nvSpPr>
        <p:spPr/>
        <p:txBody>
          <a:bodyPr/>
          <a:lstStyle/>
          <a:p>
            <a:fld id="{A833D84A-032A-4297-A1D5-C620F1BDBFBC}" type="slidenum">
              <a:rPr lang="it-IT" smtClean="0"/>
              <a:pPr/>
              <a:t>32</a:t>
            </a:fld>
            <a:endParaRPr lang="it-IT" dirty="0"/>
          </a:p>
        </p:txBody>
      </p:sp>
    </p:spTree>
    <p:extLst>
      <p:ext uri="{BB962C8B-B14F-4D97-AF65-F5344CB8AC3E}">
        <p14:creationId xmlns:p14="http://schemas.microsoft.com/office/powerpoint/2010/main" val="10982186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6200" y="476682"/>
            <a:ext cx="9067800" cy="523220"/>
          </a:xfrm>
          <a:prstGeom prst="rect">
            <a:avLst/>
          </a:prstGeom>
          <a:noFill/>
        </p:spPr>
        <p:txBody>
          <a:bodyPr wrap="square" rtlCol="0">
            <a:spAutoFit/>
          </a:bodyPr>
          <a:lstStyle/>
          <a:p>
            <a:pPr algn="ctr"/>
            <a:r>
              <a:rPr lang="it-IT" sz="2800" b="1" smtClean="0">
                <a:solidFill>
                  <a:schemeClr val="accent1"/>
                </a:solidFill>
                <a:latin typeface="+mj-lt"/>
                <a:ea typeface="+mj-ea"/>
                <a:cs typeface="+mj-cs"/>
              </a:rPr>
              <a:t>La </a:t>
            </a:r>
            <a:r>
              <a:rPr lang="it-IT" sz="2800" b="1" dirty="0">
                <a:solidFill>
                  <a:schemeClr val="accent1"/>
                </a:solidFill>
                <a:latin typeface="+mj-lt"/>
                <a:ea typeface="+mj-ea"/>
                <a:cs typeface="+mj-cs"/>
              </a:rPr>
              <a:t>TARI ha influito sull’incremento del costo?</a:t>
            </a:r>
          </a:p>
        </p:txBody>
      </p:sp>
      <p:sp>
        <p:nvSpPr>
          <p:cNvPr id="5" name="Rettangolo 4"/>
          <p:cNvSpPr/>
          <p:nvPr/>
        </p:nvSpPr>
        <p:spPr>
          <a:xfrm>
            <a:off x="488413" y="1340768"/>
            <a:ext cx="8275927" cy="5324535"/>
          </a:xfrm>
          <a:prstGeom prst="rect">
            <a:avLst/>
          </a:prstGeom>
        </p:spPr>
        <p:txBody>
          <a:bodyPr wrap="square">
            <a:spAutoFit/>
          </a:bodyPr>
          <a:lstStyle/>
          <a:p>
            <a:pPr marL="214313" indent="-214313" algn="just">
              <a:buFont typeface="Arial" panose="020B0604020202020204" pitchFamily="34" charset="0"/>
              <a:buChar char="•"/>
            </a:pPr>
            <a:r>
              <a:rPr lang="it-IT" sz="2000" b="1" dirty="0" smtClean="0"/>
              <a:t>La TARI finanzia </a:t>
            </a:r>
            <a:r>
              <a:rPr lang="it-IT" sz="2000" b="1" u="sng" dirty="0" smtClean="0"/>
              <a:t>interamente</a:t>
            </a:r>
            <a:r>
              <a:rPr lang="it-IT" sz="2000" b="1" dirty="0" smtClean="0"/>
              <a:t> </a:t>
            </a:r>
            <a:r>
              <a:rPr lang="it-IT" sz="2000" b="1" dirty="0"/>
              <a:t>i costi del servizio di raccolta e smaltimento dei rifiuti urbani e assimilati</a:t>
            </a:r>
            <a:r>
              <a:rPr lang="it-IT" sz="2000" dirty="0"/>
              <a:t>, compresi i costi di investimento ed esercizio relativi al servizio stesso.</a:t>
            </a:r>
          </a:p>
          <a:p>
            <a:pPr marL="214313" indent="-214313" algn="just">
              <a:buFont typeface="Arial" panose="020B0604020202020204" pitchFamily="34" charset="0"/>
              <a:buChar char="•"/>
            </a:pPr>
            <a:r>
              <a:rPr lang="it-IT" sz="2000" b="1" u="sng" dirty="0"/>
              <a:t>Deve coprire tutti i costi</a:t>
            </a:r>
            <a:r>
              <a:rPr lang="it-IT" sz="2000" b="1" dirty="0"/>
              <a:t> </a:t>
            </a:r>
            <a:r>
              <a:rPr lang="it-IT" sz="2000" dirty="0"/>
              <a:t>afferenti al servizio di gestione dei rifiuti urbani. Ciò significa che tutti i costi per la raccolta e smaltimento dei rifiuti sono a carico dei cittadini. Prima dell’anno 2013 con la TARSU il comune poteva nella misura del 20% contribuire al pagamento dei costi di gestione dei rifiuti.</a:t>
            </a:r>
          </a:p>
          <a:p>
            <a:pPr marL="214313" indent="-214313" algn="just">
              <a:buFont typeface="Arial" panose="020B0604020202020204" pitchFamily="34" charset="0"/>
              <a:buChar char="•"/>
            </a:pPr>
            <a:r>
              <a:rPr lang="it-IT" sz="2000" b="1" u="sng" dirty="0"/>
              <a:t>Ogni Comune deve comporre la propria tassa sui rifiuti</a:t>
            </a:r>
            <a:r>
              <a:rPr lang="it-IT" sz="2000" b="1" dirty="0"/>
              <a:t> </a:t>
            </a:r>
            <a:r>
              <a:rPr lang="it-IT" sz="2000" dirty="0" smtClean="0"/>
              <a:t>sulla base del D.P.R. n. 158 del </a:t>
            </a:r>
            <a:r>
              <a:rPr lang="it-IT" sz="2000" dirty="0"/>
              <a:t>27/04/99 </a:t>
            </a:r>
            <a:r>
              <a:rPr lang="it-IT" sz="2000" dirty="0" smtClean="0"/>
              <a:t>“</a:t>
            </a:r>
            <a:r>
              <a:rPr lang="it-IT" sz="2000" i="1" dirty="0"/>
              <a:t>Regolamento recante norme per la elaborazione del metodo normalizzato per definire la tariffa del servizio di gestione del ciclo dei rifiuti urbani</a:t>
            </a:r>
            <a:r>
              <a:rPr lang="it-IT" sz="2000" dirty="0"/>
              <a:t>”. </a:t>
            </a:r>
          </a:p>
          <a:p>
            <a:pPr marL="214313" indent="-214313" algn="just">
              <a:buFont typeface="Arial" panose="020B0604020202020204" pitchFamily="34" charset="0"/>
              <a:buChar char="•"/>
            </a:pPr>
            <a:r>
              <a:rPr lang="it-IT" sz="2000" dirty="0"/>
              <a:t>Il metodo stabilisce che la TARI si compone di: </a:t>
            </a:r>
          </a:p>
          <a:p>
            <a:pPr marL="533400" indent="-196454" algn="just">
              <a:buFont typeface="Wingdings" panose="05000000000000000000" pitchFamily="2" charset="2"/>
              <a:buChar char="§"/>
            </a:pPr>
            <a:r>
              <a:rPr lang="it-IT" sz="2000" b="1" dirty="0"/>
              <a:t>una parte fissa</a:t>
            </a:r>
            <a:r>
              <a:rPr lang="it-IT" sz="2000" dirty="0"/>
              <a:t>, determinata in funzione delle componenti essenziali del costo del servizio (investimenti per opere e relativi ammortamenti)</a:t>
            </a:r>
          </a:p>
          <a:p>
            <a:pPr marL="533400" indent="-196454" algn="just">
              <a:buFont typeface="Wingdings" panose="05000000000000000000" pitchFamily="2" charset="2"/>
              <a:buChar char="§"/>
            </a:pPr>
            <a:r>
              <a:rPr lang="it-IT" sz="2000" b="1" dirty="0"/>
              <a:t>una parte variabile</a:t>
            </a:r>
            <a:r>
              <a:rPr lang="it-IT" sz="2000" dirty="0"/>
              <a:t>, rapportata alla quantità dei rifiuti conferiti, al servizio fornito e all’entità dei costi di gestione</a:t>
            </a:r>
            <a:r>
              <a:rPr lang="it-IT" sz="2000" dirty="0" smtClean="0"/>
              <a:t>.</a:t>
            </a:r>
            <a:endParaRPr lang="it-IT" sz="2000" dirty="0"/>
          </a:p>
        </p:txBody>
      </p:sp>
      <p:sp>
        <p:nvSpPr>
          <p:cNvPr id="2" name="Segnaposto numero diapositiva 1"/>
          <p:cNvSpPr>
            <a:spLocks noGrp="1"/>
          </p:cNvSpPr>
          <p:nvPr>
            <p:ph type="sldNum" sz="quarter" idx="12"/>
          </p:nvPr>
        </p:nvSpPr>
        <p:spPr/>
        <p:txBody>
          <a:bodyPr/>
          <a:lstStyle/>
          <a:p>
            <a:fld id="{A833D84A-032A-4297-A1D5-C620F1BDBFBC}" type="slidenum">
              <a:rPr lang="it-IT" smtClean="0"/>
              <a:pPr/>
              <a:t>33</a:t>
            </a:fld>
            <a:endParaRPr lang="it-IT" dirty="0"/>
          </a:p>
        </p:txBody>
      </p:sp>
    </p:spTree>
    <p:extLst>
      <p:ext uri="{BB962C8B-B14F-4D97-AF65-F5344CB8AC3E}">
        <p14:creationId xmlns:p14="http://schemas.microsoft.com/office/powerpoint/2010/main" val="4042872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6200" y="476682"/>
            <a:ext cx="9067800" cy="523220"/>
          </a:xfrm>
          <a:prstGeom prst="rect">
            <a:avLst/>
          </a:prstGeom>
          <a:noFill/>
        </p:spPr>
        <p:txBody>
          <a:bodyPr wrap="square" rtlCol="0">
            <a:spAutoFit/>
          </a:bodyPr>
          <a:lstStyle/>
          <a:p>
            <a:pPr algn="ctr"/>
            <a:r>
              <a:rPr lang="it-IT" sz="2800" b="1" smtClean="0">
                <a:solidFill>
                  <a:schemeClr val="accent1"/>
                </a:solidFill>
                <a:latin typeface="+mj-lt"/>
                <a:ea typeface="+mj-ea"/>
                <a:cs typeface="+mj-cs"/>
              </a:rPr>
              <a:t>La </a:t>
            </a:r>
            <a:r>
              <a:rPr lang="it-IT" sz="2800" b="1" dirty="0">
                <a:solidFill>
                  <a:schemeClr val="accent1"/>
                </a:solidFill>
                <a:latin typeface="+mj-lt"/>
                <a:ea typeface="+mj-ea"/>
                <a:cs typeface="+mj-cs"/>
              </a:rPr>
              <a:t>TARI ha influito sull’incremento del costo?</a:t>
            </a:r>
          </a:p>
        </p:txBody>
      </p:sp>
      <p:sp>
        <p:nvSpPr>
          <p:cNvPr id="5" name="Rettangolo 4"/>
          <p:cNvSpPr/>
          <p:nvPr/>
        </p:nvSpPr>
        <p:spPr>
          <a:xfrm>
            <a:off x="488413" y="1340768"/>
            <a:ext cx="8275927" cy="4401205"/>
          </a:xfrm>
          <a:prstGeom prst="rect">
            <a:avLst/>
          </a:prstGeom>
        </p:spPr>
        <p:txBody>
          <a:bodyPr wrap="square">
            <a:spAutoFit/>
          </a:bodyPr>
          <a:lstStyle/>
          <a:p>
            <a:pPr marL="214313" indent="-214313" algn="just">
              <a:buFont typeface="Arial" panose="020B0604020202020204" pitchFamily="34" charset="0"/>
              <a:buChar char="•"/>
              <a:tabLst>
                <a:tab pos="0" algn="l"/>
              </a:tabLst>
            </a:pPr>
            <a:r>
              <a:rPr lang="it-IT" sz="2000" dirty="0" smtClean="0"/>
              <a:t>Spetta </a:t>
            </a:r>
            <a:r>
              <a:rPr lang="it-IT" sz="2000" dirty="0"/>
              <a:t>all’ente locale ripartire tra le categorie di utenze domestiche e non domestiche l’insieme dei costi da coprire attraverso la tariffa</a:t>
            </a:r>
          </a:p>
          <a:p>
            <a:pPr marL="214313" indent="-214313" algn="just">
              <a:buFont typeface="Arial" panose="020B0604020202020204" pitchFamily="34" charset="0"/>
              <a:buChar char="•"/>
              <a:tabLst>
                <a:tab pos="0" algn="l"/>
              </a:tabLst>
            </a:pPr>
            <a:endParaRPr lang="it-IT" sz="2000" dirty="0" smtClean="0"/>
          </a:p>
          <a:p>
            <a:pPr marL="214313" indent="-214313" algn="just">
              <a:buFont typeface="Arial" panose="020B0604020202020204" pitchFamily="34" charset="0"/>
              <a:buChar char="•"/>
              <a:tabLst>
                <a:tab pos="0" algn="l"/>
              </a:tabLst>
            </a:pPr>
            <a:r>
              <a:rPr lang="it-IT" sz="2000" dirty="0" smtClean="0"/>
              <a:t>Problema</a:t>
            </a:r>
            <a:r>
              <a:rPr lang="it-IT" sz="2000" dirty="0"/>
              <a:t>: </a:t>
            </a:r>
            <a:r>
              <a:rPr lang="it-IT" sz="2000" b="1" u="sng" dirty="0"/>
              <a:t>mancanza di regolamenti conformi alle disposizioni normative nazionali vigenti</a:t>
            </a:r>
            <a:r>
              <a:rPr lang="it-IT" sz="2000" b="1" dirty="0"/>
              <a:t> e agli orientamenti ministeriali per oltre 2/3 dei 106 comuni dell’</a:t>
            </a:r>
            <a:r>
              <a:rPr lang="it-IT" sz="2000" b="1" dirty="0" err="1"/>
              <a:t>Ato</a:t>
            </a:r>
            <a:r>
              <a:rPr lang="it-IT" sz="2000" b="1" dirty="0"/>
              <a:t> </a:t>
            </a:r>
          </a:p>
          <a:p>
            <a:pPr marL="214313" indent="-214313" algn="just">
              <a:buFont typeface="Arial" panose="020B0604020202020204" pitchFamily="34" charset="0"/>
              <a:buChar char="•"/>
              <a:tabLst>
                <a:tab pos="0" algn="l"/>
              </a:tabLst>
            </a:pPr>
            <a:endParaRPr lang="it-IT" sz="2000" dirty="0" smtClean="0"/>
          </a:p>
          <a:p>
            <a:pPr marL="214313" indent="-214313" algn="just">
              <a:buFont typeface="Arial" panose="020B0604020202020204" pitchFamily="34" charset="0"/>
              <a:buChar char="•"/>
              <a:tabLst>
                <a:tab pos="0" algn="l"/>
              </a:tabLst>
            </a:pPr>
            <a:r>
              <a:rPr lang="it-IT" sz="2000" dirty="0" smtClean="0"/>
              <a:t>Questa </a:t>
            </a:r>
            <a:r>
              <a:rPr lang="it-IT" sz="2000" dirty="0"/>
              <a:t>situazione </a:t>
            </a:r>
            <a:r>
              <a:rPr lang="it-IT" sz="2000" b="1" dirty="0"/>
              <a:t>si ripercuote inevitabilmente </a:t>
            </a:r>
            <a:r>
              <a:rPr lang="it-IT" sz="2000" b="1" u="sng" dirty="0"/>
              <a:t>sull’applicazione della </a:t>
            </a:r>
            <a:r>
              <a:rPr lang="it-IT" sz="2000" b="1" u="sng" dirty="0" smtClean="0"/>
              <a:t>tassa </a:t>
            </a:r>
            <a:r>
              <a:rPr lang="it-IT" sz="2000" b="1" u="sng" dirty="0"/>
              <a:t>producendo effetti distorsivi </a:t>
            </a:r>
            <a:r>
              <a:rPr lang="it-IT" sz="2000" b="1" dirty="0"/>
              <a:t>nelle condizioni di tassabilità delle superfici dove i rifiuti si formano</a:t>
            </a:r>
          </a:p>
          <a:p>
            <a:pPr marL="214313" indent="-214313" algn="just">
              <a:buFont typeface="Arial" panose="020B0604020202020204" pitchFamily="34" charset="0"/>
              <a:buChar char="•"/>
              <a:tabLst>
                <a:tab pos="0" algn="l"/>
              </a:tabLst>
            </a:pPr>
            <a:endParaRPr lang="it-IT" sz="2000" b="1" u="sng" dirty="0" smtClean="0"/>
          </a:p>
          <a:p>
            <a:pPr marL="214313" indent="-214313" algn="just">
              <a:buFont typeface="Arial" panose="020B0604020202020204" pitchFamily="34" charset="0"/>
              <a:buChar char="•"/>
              <a:tabLst>
                <a:tab pos="0" algn="l"/>
              </a:tabLst>
            </a:pPr>
            <a:r>
              <a:rPr lang="it-IT" sz="2000" b="1" u="sng" dirty="0" smtClean="0"/>
              <a:t>Vecchie </a:t>
            </a:r>
            <a:r>
              <a:rPr lang="it-IT" sz="2000" b="1" u="sng" dirty="0"/>
              <a:t>incombenze</a:t>
            </a:r>
            <a:r>
              <a:rPr lang="it-IT" sz="2000" dirty="0"/>
              <a:t>, se hanno a che fare con lo smaltimento dei </a:t>
            </a:r>
            <a:r>
              <a:rPr lang="it-IT" sz="2000" dirty="0" smtClean="0"/>
              <a:t>rifiuti, dovranno </a:t>
            </a:r>
            <a:r>
              <a:rPr lang="it-IT" sz="2000" dirty="0"/>
              <a:t>essere </a:t>
            </a:r>
            <a:r>
              <a:rPr lang="it-IT" sz="2000" b="1" u="sng" dirty="0"/>
              <a:t>ricomprese e recuperate con la nuova Tari (legge 2015)</a:t>
            </a:r>
          </a:p>
          <a:p>
            <a:pPr marL="214313" indent="-214313" algn="just">
              <a:buFont typeface="Arial" panose="020B0604020202020204" pitchFamily="34" charset="0"/>
              <a:buChar char="•"/>
              <a:tabLst>
                <a:tab pos="0" algn="l"/>
              </a:tabLst>
            </a:pPr>
            <a:endParaRPr lang="it-IT" sz="2000" dirty="0"/>
          </a:p>
        </p:txBody>
      </p:sp>
      <p:sp>
        <p:nvSpPr>
          <p:cNvPr id="2" name="Segnaposto numero diapositiva 1"/>
          <p:cNvSpPr>
            <a:spLocks noGrp="1"/>
          </p:cNvSpPr>
          <p:nvPr>
            <p:ph type="sldNum" sz="quarter" idx="12"/>
          </p:nvPr>
        </p:nvSpPr>
        <p:spPr/>
        <p:txBody>
          <a:bodyPr/>
          <a:lstStyle/>
          <a:p>
            <a:fld id="{A833D84A-032A-4297-A1D5-C620F1BDBFBC}" type="slidenum">
              <a:rPr lang="it-IT" smtClean="0"/>
              <a:pPr/>
              <a:t>34</a:t>
            </a:fld>
            <a:endParaRPr lang="it-IT" dirty="0"/>
          </a:p>
        </p:txBody>
      </p:sp>
    </p:spTree>
    <p:extLst>
      <p:ext uri="{BB962C8B-B14F-4D97-AF65-F5344CB8AC3E}">
        <p14:creationId xmlns:p14="http://schemas.microsoft.com/office/powerpoint/2010/main" val="431735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1916832"/>
            <a:ext cx="7772400" cy="3594323"/>
          </a:xfrm>
        </p:spPr>
        <p:txBody>
          <a:bodyPr>
            <a:normAutofit/>
          </a:bodyPr>
          <a:lstStyle/>
          <a:p>
            <a:pPr algn="ctr"/>
            <a:r>
              <a:rPr lang="it-IT" sz="3600" dirty="0" smtClean="0">
                <a:solidFill>
                  <a:schemeClr val="accent1"/>
                </a:solidFill>
              </a:rPr>
              <a:t>APPROFONDIMENTO</a:t>
            </a:r>
            <a:br>
              <a:rPr lang="it-IT" sz="3600" dirty="0" smtClean="0">
                <a:solidFill>
                  <a:schemeClr val="accent1"/>
                </a:solidFill>
              </a:rPr>
            </a:br>
            <a:r>
              <a:rPr lang="it-IT" sz="3600" dirty="0">
                <a:solidFill>
                  <a:schemeClr val="accent1"/>
                </a:solidFill>
              </a:rPr>
              <a:t/>
            </a:r>
            <a:br>
              <a:rPr lang="it-IT" sz="3600" dirty="0">
                <a:solidFill>
                  <a:schemeClr val="accent1"/>
                </a:solidFill>
              </a:rPr>
            </a:br>
            <a:r>
              <a:rPr lang="it-IT" sz="3600" dirty="0" smtClean="0">
                <a:solidFill>
                  <a:schemeClr val="accent1"/>
                </a:solidFill>
              </a:rPr>
              <a:t/>
            </a:r>
            <a:br>
              <a:rPr lang="it-IT" sz="3600" dirty="0" smtClean="0">
                <a:solidFill>
                  <a:schemeClr val="accent1"/>
                </a:solidFill>
              </a:rPr>
            </a:br>
            <a:r>
              <a:rPr lang="it-IT" sz="3600" dirty="0" smtClean="0">
                <a:solidFill>
                  <a:schemeClr val="accent1"/>
                </a:solidFill>
              </a:rPr>
              <a:t>prima </a:t>
            </a:r>
            <a:r>
              <a:rPr lang="it-IT" sz="3600" dirty="0">
                <a:solidFill>
                  <a:schemeClr val="accent1"/>
                </a:solidFill>
              </a:rPr>
              <a:t>e dopo la gestione unica</a:t>
            </a:r>
          </a:p>
        </p:txBody>
      </p:sp>
      <p:sp>
        <p:nvSpPr>
          <p:cNvPr id="3" name="Segnaposto numero diapositiva 2"/>
          <p:cNvSpPr>
            <a:spLocks noGrp="1"/>
          </p:cNvSpPr>
          <p:nvPr>
            <p:ph type="sldNum" sz="quarter" idx="12"/>
          </p:nvPr>
        </p:nvSpPr>
        <p:spPr/>
        <p:txBody>
          <a:bodyPr/>
          <a:lstStyle/>
          <a:p>
            <a:fld id="{A833D84A-032A-4297-A1D5-C620F1BDBFBC}" type="slidenum">
              <a:rPr lang="it-IT" smtClean="0"/>
              <a:pPr/>
              <a:t>35</a:t>
            </a:fld>
            <a:endParaRPr lang="it-IT" dirty="0"/>
          </a:p>
        </p:txBody>
      </p:sp>
    </p:spTree>
    <p:extLst>
      <p:ext uri="{BB962C8B-B14F-4D97-AF65-F5344CB8AC3E}">
        <p14:creationId xmlns:p14="http://schemas.microsoft.com/office/powerpoint/2010/main" val="2789174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60616" y="148699"/>
            <a:ext cx="8316686" cy="954107"/>
          </a:xfrm>
          <a:prstGeom prst="rect">
            <a:avLst/>
          </a:prstGeom>
          <a:noFill/>
        </p:spPr>
        <p:txBody>
          <a:bodyPr wrap="square" rtlCol="0">
            <a:spAutoFit/>
          </a:bodyPr>
          <a:lstStyle/>
          <a:p>
            <a:pPr algn="ctr"/>
            <a:r>
              <a:rPr lang="it-IT" sz="2800" b="1" dirty="0">
                <a:solidFill>
                  <a:schemeClr val="accent1"/>
                </a:solidFill>
                <a:latin typeface="+mj-lt"/>
                <a:ea typeface="+mj-ea"/>
                <a:cs typeface="+mj-cs"/>
              </a:rPr>
              <a:t>Analisi dei costi sostenuti dal comune di Follonica prima e dopo la gestione unica del servizio </a:t>
            </a:r>
          </a:p>
        </p:txBody>
      </p:sp>
      <p:sp>
        <p:nvSpPr>
          <p:cNvPr id="6" name="CasellaDiTesto 5"/>
          <p:cNvSpPr txBox="1"/>
          <p:nvPr/>
        </p:nvSpPr>
        <p:spPr>
          <a:xfrm>
            <a:off x="1362960" y="1566059"/>
            <a:ext cx="1896673" cy="338554"/>
          </a:xfrm>
          <a:prstGeom prst="rect">
            <a:avLst/>
          </a:prstGeom>
          <a:noFill/>
        </p:spPr>
        <p:txBody>
          <a:bodyPr wrap="none" rtlCol="0">
            <a:spAutoFit/>
          </a:bodyPr>
          <a:lstStyle/>
          <a:p>
            <a:r>
              <a:rPr lang="it-IT" sz="1600" dirty="0"/>
              <a:t>Dopo_ bilancio 2015</a:t>
            </a:r>
          </a:p>
        </p:txBody>
      </p:sp>
      <p:sp>
        <p:nvSpPr>
          <p:cNvPr id="7" name="CasellaDiTesto 6"/>
          <p:cNvSpPr txBox="1"/>
          <p:nvPr/>
        </p:nvSpPr>
        <p:spPr>
          <a:xfrm>
            <a:off x="4716016" y="1566059"/>
            <a:ext cx="1930337" cy="338554"/>
          </a:xfrm>
          <a:prstGeom prst="rect">
            <a:avLst/>
          </a:prstGeom>
          <a:noFill/>
        </p:spPr>
        <p:txBody>
          <a:bodyPr wrap="none" rtlCol="0">
            <a:spAutoFit/>
          </a:bodyPr>
          <a:lstStyle/>
          <a:p>
            <a:r>
              <a:rPr lang="it-IT" sz="1600" dirty="0"/>
              <a:t>Prima_ bilancio 2013</a:t>
            </a:r>
          </a:p>
        </p:txBody>
      </p:sp>
      <p:sp>
        <p:nvSpPr>
          <p:cNvPr id="8" name="Rettangolo 7"/>
          <p:cNvSpPr/>
          <p:nvPr/>
        </p:nvSpPr>
        <p:spPr>
          <a:xfrm>
            <a:off x="633349" y="3419897"/>
            <a:ext cx="8137016" cy="3170099"/>
          </a:xfrm>
          <a:prstGeom prst="rect">
            <a:avLst/>
          </a:prstGeom>
        </p:spPr>
        <p:txBody>
          <a:bodyPr wrap="square">
            <a:spAutoFit/>
          </a:bodyPr>
          <a:lstStyle/>
          <a:p>
            <a:r>
              <a:rPr lang="it-IT" sz="2000" dirty="0"/>
              <a:t>Confrontando i costi sostenuti per la gestione dei rifiuti nel comune di Follonica emerge:</a:t>
            </a:r>
          </a:p>
          <a:p>
            <a:endParaRPr lang="it-IT" sz="2000" dirty="0"/>
          </a:p>
          <a:p>
            <a:pPr marL="257175" indent="-257175">
              <a:buFont typeface="Arial" panose="020B0604020202020204" pitchFamily="34" charset="0"/>
              <a:buChar char="•"/>
            </a:pPr>
            <a:r>
              <a:rPr lang="it-IT" sz="2000" dirty="0"/>
              <a:t>Un </a:t>
            </a:r>
            <a:r>
              <a:rPr lang="it-IT" sz="2000" b="1" dirty="0"/>
              <a:t>incremento del costo totale del servizio del 5,8% DAL 2013 AL </a:t>
            </a:r>
            <a:r>
              <a:rPr lang="it-IT" sz="2000" b="1" dirty="0" smtClean="0"/>
              <a:t>2015 </a:t>
            </a:r>
            <a:r>
              <a:rPr lang="it-IT" sz="2000" b="1" dirty="0" smtClean="0">
                <a:solidFill>
                  <a:srgbClr val="CC0000"/>
                </a:solidFill>
              </a:rPr>
              <a:t>NEGATIVO</a:t>
            </a:r>
            <a:endParaRPr lang="it-IT" sz="2000" dirty="0">
              <a:solidFill>
                <a:srgbClr val="CC0000"/>
              </a:solidFill>
            </a:endParaRPr>
          </a:p>
          <a:p>
            <a:pPr marL="257175" indent="-257175">
              <a:buFont typeface="Arial" panose="020B0604020202020204" pitchFamily="34" charset="0"/>
              <a:buChar char="•"/>
            </a:pPr>
            <a:r>
              <a:rPr lang="it-IT" sz="2000" dirty="0"/>
              <a:t>Una </a:t>
            </a:r>
            <a:r>
              <a:rPr lang="it-IT" sz="2000" b="1" dirty="0"/>
              <a:t>diminuzione dei costi variabili </a:t>
            </a:r>
            <a:r>
              <a:rPr lang="it-IT" sz="2000" dirty="0"/>
              <a:t>alla quale corrisponde un </a:t>
            </a:r>
            <a:r>
              <a:rPr lang="it-IT" sz="2000" b="1" dirty="0"/>
              <a:t>netto incremento dei costi </a:t>
            </a:r>
            <a:r>
              <a:rPr lang="it-IT" sz="2000" b="1" dirty="0" smtClean="0"/>
              <a:t>fissi </a:t>
            </a:r>
            <a:r>
              <a:rPr lang="it-IT" sz="2000" b="1" dirty="0" smtClean="0">
                <a:solidFill>
                  <a:srgbClr val="CC0000"/>
                </a:solidFill>
              </a:rPr>
              <a:t>NEGATIVO</a:t>
            </a:r>
            <a:endParaRPr lang="it-IT" sz="2000" b="1" dirty="0">
              <a:solidFill>
                <a:srgbClr val="CC0000"/>
              </a:solidFill>
            </a:endParaRPr>
          </a:p>
          <a:p>
            <a:pPr marL="257175" indent="-257175">
              <a:buFont typeface="Arial" panose="020B0604020202020204" pitchFamily="34" charset="0"/>
              <a:buChar char="•"/>
            </a:pPr>
            <a:r>
              <a:rPr lang="it-IT" sz="2000" dirty="0"/>
              <a:t>Si rileva un </a:t>
            </a:r>
            <a:r>
              <a:rPr lang="it-IT" sz="2000" dirty="0" smtClean="0"/>
              <a:t>cambiamento </a:t>
            </a:r>
            <a:r>
              <a:rPr lang="it-IT" sz="2000" dirty="0"/>
              <a:t>quindi delle </a:t>
            </a:r>
            <a:r>
              <a:rPr lang="it-IT" sz="2000" b="1" dirty="0"/>
              <a:t>componenti che determinano l’ammontare della TARI</a:t>
            </a:r>
            <a:r>
              <a:rPr lang="it-IT" sz="2000" dirty="0"/>
              <a:t>.</a:t>
            </a:r>
            <a:endParaRPr lang="it-IT" sz="2000" b="1" dirty="0"/>
          </a:p>
          <a:p>
            <a:endParaRPr lang="it-IT" sz="2000" dirty="0"/>
          </a:p>
        </p:txBody>
      </p:sp>
      <p:pic>
        <p:nvPicPr>
          <p:cNvPr id="9" name="Immagine 8"/>
          <p:cNvPicPr>
            <a:picLocks noChangeAspect="1"/>
          </p:cNvPicPr>
          <p:nvPr/>
        </p:nvPicPr>
        <p:blipFill>
          <a:blip r:embed="rId2"/>
          <a:stretch>
            <a:fillRect/>
          </a:stretch>
        </p:blipFill>
        <p:spPr>
          <a:xfrm>
            <a:off x="638120" y="1904613"/>
            <a:ext cx="7709233" cy="1144885"/>
          </a:xfrm>
          <a:prstGeom prst="rect">
            <a:avLst/>
          </a:prstGeom>
        </p:spPr>
      </p:pic>
      <p:sp>
        <p:nvSpPr>
          <p:cNvPr id="2" name="Segnaposto numero diapositiva 1"/>
          <p:cNvSpPr>
            <a:spLocks noGrp="1"/>
          </p:cNvSpPr>
          <p:nvPr>
            <p:ph type="sldNum" sz="quarter" idx="12"/>
          </p:nvPr>
        </p:nvSpPr>
        <p:spPr/>
        <p:txBody>
          <a:bodyPr/>
          <a:lstStyle/>
          <a:p>
            <a:fld id="{A833D84A-032A-4297-A1D5-C620F1BDBFBC}" type="slidenum">
              <a:rPr lang="it-IT" smtClean="0"/>
              <a:pPr/>
              <a:t>36</a:t>
            </a:fld>
            <a:endParaRPr lang="it-IT" dirty="0"/>
          </a:p>
        </p:txBody>
      </p:sp>
    </p:spTree>
    <p:extLst>
      <p:ext uri="{BB962C8B-B14F-4D97-AF65-F5344CB8AC3E}">
        <p14:creationId xmlns:p14="http://schemas.microsoft.com/office/powerpoint/2010/main" val="4097374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979712" y="1271441"/>
            <a:ext cx="5790916" cy="4620047"/>
          </a:xfrm>
          <a:prstGeom prst="rect">
            <a:avLst/>
          </a:prstGeom>
        </p:spPr>
      </p:pic>
      <p:sp>
        <p:nvSpPr>
          <p:cNvPr id="6" name="CasellaDiTesto 5"/>
          <p:cNvSpPr txBox="1"/>
          <p:nvPr/>
        </p:nvSpPr>
        <p:spPr>
          <a:xfrm>
            <a:off x="251520" y="-27384"/>
            <a:ext cx="8316686" cy="1261884"/>
          </a:xfrm>
          <a:prstGeom prst="rect">
            <a:avLst/>
          </a:prstGeom>
          <a:noFill/>
        </p:spPr>
        <p:txBody>
          <a:bodyPr wrap="square" rtlCol="0">
            <a:spAutoFit/>
          </a:bodyPr>
          <a:lstStyle/>
          <a:p>
            <a:pPr algn="ctr"/>
            <a:r>
              <a:rPr lang="it-IT" sz="2800" b="1" dirty="0">
                <a:solidFill>
                  <a:schemeClr val="accent1"/>
                </a:solidFill>
                <a:latin typeface="+mj-lt"/>
                <a:ea typeface="+mj-ea"/>
                <a:cs typeface="+mj-cs"/>
              </a:rPr>
              <a:t>Analisi dei costi sostenuti nel comune di Follonica prima e dopo la gestione unica del servizio</a:t>
            </a:r>
          </a:p>
          <a:p>
            <a:pPr algn="ctr"/>
            <a:r>
              <a:rPr lang="it-IT" b="1" dirty="0" smtClean="0">
                <a:solidFill>
                  <a:schemeClr val="accent1"/>
                </a:solidFill>
                <a:latin typeface="+mj-lt"/>
                <a:ea typeface="+mj-ea"/>
                <a:cs typeface="+mj-cs"/>
              </a:rPr>
              <a:t>(estratto)</a:t>
            </a:r>
            <a:endParaRPr lang="it-IT" b="1" dirty="0">
              <a:solidFill>
                <a:schemeClr val="accent1"/>
              </a:solidFill>
              <a:latin typeface="+mj-lt"/>
              <a:ea typeface="+mj-ea"/>
              <a:cs typeface="+mj-cs"/>
            </a:endParaRPr>
          </a:p>
        </p:txBody>
      </p:sp>
      <p:sp>
        <p:nvSpPr>
          <p:cNvPr id="2" name="Rettangolo 1"/>
          <p:cNvSpPr/>
          <p:nvPr/>
        </p:nvSpPr>
        <p:spPr>
          <a:xfrm>
            <a:off x="1907704" y="5838050"/>
            <a:ext cx="2831788" cy="461665"/>
          </a:xfrm>
          <a:prstGeom prst="rect">
            <a:avLst/>
          </a:prstGeom>
        </p:spPr>
        <p:txBody>
          <a:bodyPr wrap="square">
            <a:spAutoFit/>
          </a:bodyPr>
          <a:lstStyle/>
          <a:p>
            <a:r>
              <a:rPr lang="it-IT" sz="1200" i="1" dirty="0">
                <a:solidFill>
                  <a:schemeClr val="tx1">
                    <a:lumMod val="95000"/>
                    <a:lumOff val="5000"/>
                  </a:schemeClr>
                </a:solidFill>
              </a:rPr>
              <a:t>Fonte: piano economico e finanziario tributo sui rifiuti (TARES) anno 2013 e 2015 </a:t>
            </a:r>
          </a:p>
        </p:txBody>
      </p:sp>
      <p:sp>
        <p:nvSpPr>
          <p:cNvPr id="3" name="Segnaposto numero diapositiva 2"/>
          <p:cNvSpPr>
            <a:spLocks noGrp="1"/>
          </p:cNvSpPr>
          <p:nvPr>
            <p:ph type="sldNum" sz="quarter" idx="12"/>
          </p:nvPr>
        </p:nvSpPr>
        <p:spPr/>
        <p:txBody>
          <a:bodyPr/>
          <a:lstStyle/>
          <a:p>
            <a:fld id="{A833D84A-032A-4297-A1D5-C620F1BDBFBC}" type="slidenum">
              <a:rPr lang="it-IT" smtClean="0"/>
              <a:pPr/>
              <a:t>37</a:t>
            </a:fld>
            <a:endParaRPr lang="it-IT" dirty="0"/>
          </a:p>
        </p:txBody>
      </p:sp>
      <p:sp>
        <p:nvSpPr>
          <p:cNvPr id="4" name="CasellaDiTesto 3"/>
          <p:cNvSpPr txBox="1"/>
          <p:nvPr/>
        </p:nvSpPr>
        <p:spPr>
          <a:xfrm>
            <a:off x="5508104" y="5939988"/>
            <a:ext cx="2086982" cy="400110"/>
          </a:xfrm>
          <a:prstGeom prst="rect">
            <a:avLst/>
          </a:prstGeom>
          <a:noFill/>
        </p:spPr>
        <p:txBody>
          <a:bodyPr wrap="none" rtlCol="0">
            <a:spAutoFit/>
          </a:bodyPr>
          <a:lstStyle/>
          <a:p>
            <a:r>
              <a:rPr lang="it-IT" sz="2000" b="1" dirty="0" smtClean="0">
                <a:solidFill>
                  <a:schemeClr val="accent1"/>
                </a:solidFill>
              </a:rPr>
              <a:t>aumento dei costi</a:t>
            </a:r>
            <a:endParaRPr lang="it-IT" sz="2000" b="1" dirty="0">
              <a:solidFill>
                <a:schemeClr val="accent1"/>
              </a:solidFill>
            </a:endParaRPr>
          </a:p>
        </p:txBody>
      </p:sp>
    </p:spTree>
    <p:extLst>
      <p:ext uri="{BB962C8B-B14F-4D97-AF65-F5344CB8AC3E}">
        <p14:creationId xmlns:p14="http://schemas.microsoft.com/office/powerpoint/2010/main" val="773919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srcRect l="10000" t="26655" r="14166" b="9398"/>
          <a:stretch/>
        </p:blipFill>
        <p:spPr>
          <a:xfrm>
            <a:off x="5456940" y="2068483"/>
            <a:ext cx="3200809" cy="1517495"/>
          </a:xfrm>
          <a:prstGeom prst="rect">
            <a:avLst/>
          </a:prstGeom>
        </p:spPr>
      </p:pic>
      <p:grpSp>
        <p:nvGrpSpPr>
          <p:cNvPr id="8" name="Gruppo 7"/>
          <p:cNvGrpSpPr/>
          <p:nvPr/>
        </p:nvGrpSpPr>
        <p:grpSpPr>
          <a:xfrm>
            <a:off x="274988" y="2068483"/>
            <a:ext cx="4391267" cy="1389146"/>
            <a:chOff x="474316" y="3972802"/>
            <a:chExt cx="6521570" cy="2063052"/>
          </a:xfrm>
        </p:grpSpPr>
        <p:pic>
          <p:nvPicPr>
            <p:cNvPr id="6" name="Immagine 5"/>
            <p:cNvPicPr>
              <a:picLocks noChangeAspect="1"/>
            </p:cNvPicPr>
            <p:nvPr/>
          </p:nvPicPr>
          <p:blipFill rotWithShape="1">
            <a:blip r:embed="rId3"/>
            <a:srcRect l="69821" t="32288" r="9524" b="38407"/>
            <a:stretch/>
          </p:blipFill>
          <p:spPr>
            <a:xfrm>
              <a:off x="4409618" y="3972802"/>
              <a:ext cx="2586268" cy="2063052"/>
            </a:xfrm>
            <a:prstGeom prst="rect">
              <a:avLst/>
            </a:prstGeom>
          </p:spPr>
        </p:pic>
        <p:pic>
          <p:nvPicPr>
            <p:cNvPr id="7" name="Immagine 6"/>
            <p:cNvPicPr>
              <a:picLocks noChangeAspect="1"/>
            </p:cNvPicPr>
            <p:nvPr/>
          </p:nvPicPr>
          <p:blipFill rotWithShape="1">
            <a:blip r:embed="rId3"/>
            <a:srcRect l="8453" t="32288" r="60119" b="38407"/>
            <a:stretch/>
          </p:blipFill>
          <p:spPr>
            <a:xfrm>
              <a:off x="474316" y="3972802"/>
              <a:ext cx="3935302" cy="2063052"/>
            </a:xfrm>
            <a:prstGeom prst="rect">
              <a:avLst/>
            </a:prstGeom>
          </p:spPr>
        </p:pic>
      </p:grpSp>
      <p:sp>
        <p:nvSpPr>
          <p:cNvPr id="10" name="CasellaDiTesto 9"/>
          <p:cNvSpPr txBox="1"/>
          <p:nvPr/>
        </p:nvSpPr>
        <p:spPr>
          <a:xfrm>
            <a:off x="365669" y="99211"/>
            <a:ext cx="8316686" cy="954107"/>
          </a:xfrm>
          <a:prstGeom prst="rect">
            <a:avLst/>
          </a:prstGeom>
          <a:noFill/>
        </p:spPr>
        <p:txBody>
          <a:bodyPr wrap="square" rtlCol="0">
            <a:spAutoFit/>
          </a:bodyPr>
          <a:lstStyle/>
          <a:p>
            <a:pPr algn="ctr"/>
            <a:r>
              <a:rPr lang="it-IT" sz="2800" b="1" dirty="0">
                <a:solidFill>
                  <a:schemeClr val="accent1"/>
                </a:solidFill>
                <a:latin typeface="+mj-lt"/>
                <a:ea typeface="+mj-ea"/>
                <a:cs typeface="+mj-cs"/>
              </a:rPr>
              <a:t>Analisi delle tariffe prima e dopo la gestione unica</a:t>
            </a:r>
          </a:p>
          <a:p>
            <a:pPr algn="ctr"/>
            <a:r>
              <a:rPr lang="it-IT" sz="2800" b="1" dirty="0">
                <a:solidFill>
                  <a:schemeClr val="accent1"/>
                </a:solidFill>
                <a:latin typeface="+mj-lt"/>
                <a:ea typeface="+mj-ea"/>
                <a:cs typeface="+mj-cs"/>
              </a:rPr>
              <a:t>Utenze domestiche, comune di Follonica </a:t>
            </a:r>
          </a:p>
        </p:txBody>
      </p:sp>
      <p:sp>
        <p:nvSpPr>
          <p:cNvPr id="11" name="CasellaDiTesto 10"/>
          <p:cNvSpPr txBox="1"/>
          <p:nvPr/>
        </p:nvSpPr>
        <p:spPr>
          <a:xfrm>
            <a:off x="5762606" y="1693302"/>
            <a:ext cx="2887137" cy="338554"/>
          </a:xfrm>
          <a:prstGeom prst="rect">
            <a:avLst/>
          </a:prstGeom>
          <a:noFill/>
        </p:spPr>
        <p:txBody>
          <a:bodyPr wrap="none" rtlCol="0">
            <a:spAutoFit/>
          </a:bodyPr>
          <a:lstStyle/>
          <a:p>
            <a:r>
              <a:rPr lang="it-IT" sz="1600" dirty="0"/>
              <a:t>UTENZE DOMESTICHE TARI 2015</a:t>
            </a:r>
          </a:p>
        </p:txBody>
      </p:sp>
      <p:sp>
        <p:nvSpPr>
          <p:cNvPr id="12" name="CasellaDiTesto 11"/>
          <p:cNvSpPr txBox="1"/>
          <p:nvPr/>
        </p:nvSpPr>
        <p:spPr>
          <a:xfrm>
            <a:off x="1538018" y="1693302"/>
            <a:ext cx="3029419" cy="338554"/>
          </a:xfrm>
          <a:prstGeom prst="rect">
            <a:avLst/>
          </a:prstGeom>
          <a:noFill/>
        </p:spPr>
        <p:txBody>
          <a:bodyPr wrap="none" rtlCol="0">
            <a:spAutoFit/>
          </a:bodyPr>
          <a:lstStyle/>
          <a:p>
            <a:r>
              <a:rPr lang="it-IT" sz="1600" dirty="0"/>
              <a:t>UTENZE DOMESTICHE TARES 2013</a:t>
            </a:r>
          </a:p>
        </p:txBody>
      </p:sp>
      <p:cxnSp>
        <p:nvCxnSpPr>
          <p:cNvPr id="14" name="Connettore diritto 13"/>
          <p:cNvCxnSpPr>
            <a:stCxn id="6" idx="2"/>
          </p:cNvCxnSpPr>
          <p:nvPr/>
        </p:nvCxnSpPr>
        <p:spPr>
          <a:xfrm flipH="1">
            <a:off x="3791495" y="3457629"/>
            <a:ext cx="4035" cy="2016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Connettore 2 15"/>
          <p:cNvCxnSpPr>
            <a:cxnSpLocks/>
          </p:cNvCxnSpPr>
          <p:nvPr/>
        </p:nvCxnSpPr>
        <p:spPr>
          <a:xfrm>
            <a:off x="3791495" y="3659233"/>
            <a:ext cx="4555671"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4067944" y="3673600"/>
            <a:ext cx="3470502" cy="338554"/>
          </a:xfrm>
          <a:prstGeom prst="rect">
            <a:avLst/>
          </a:prstGeom>
          <a:noFill/>
        </p:spPr>
        <p:txBody>
          <a:bodyPr wrap="none" rtlCol="0">
            <a:spAutoFit/>
          </a:bodyPr>
          <a:lstStyle/>
          <a:p>
            <a:r>
              <a:rPr lang="it-IT" sz="1600" dirty="0"/>
              <a:t>Diminuzione della tariffa parte variabile</a:t>
            </a:r>
          </a:p>
        </p:txBody>
      </p:sp>
      <p:cxnSp>
        <p:nvCxnSpPr>
          <p:cNvPr id="22" name="Connettore diritto 21"/>
          <p:cNvCxnSpPr>
            <a:cxnSpLocks/>
          </p:cNvCxnSpPr>
          <p:nvPr/>
        </p:nvCxnSpPr>
        <p:spPr>
          <a:xfrm>
            <a:off x="3291840" y="3457629"/>
            <a:ext cx="0" cy="71105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nettore diritto 23"/>
          <p:cNvCxnSpPr>
            <a:cxnSpLocks/>
          </p:cNvCxnSpPr>
          <p:nvPr/>
        </p:nvCxnSpPr>
        <p:spPr>
          <a:xfrm>
            <a:off x="3311435" y="4168685"/>
            <a:ext cx="4487091"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Connettore 2 25"/>
          <p:cNvCxnSpPr>
            <a:cxnSpLocks/>
          </p:cNvCxnSpPr>
          <p:nvPr/>
        </p:nvCxnSpPr>
        <p:spPr>
          <a:xfrm flipV="1">
            <a:off x="7788728" y="3585978"/>
            <a:ext cx="0" cy="582707"/>
          </a:xfrm>
          <a:prstGeom prst="straightConnector1">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4067944" y="4190722"/>
            <a:ext cx="3050194" cy="338554"/>
          </a:xfrm>
          <a:prstGeom prst="rect">
            <a:avLst/>
          </a:prstGeom>
          <a:noFill/>
        </p:spPr>
        <p:txBody>
          <a:bodyPr wrap="none" rtlCol="0">
            <a:spAutoFit/>
          </a:bodyPr>
          <a:lstStyle/>
          <a:p>
            <a:r>
              <a:rPr lang="it-IT" sz="1600" dirty="0"/>
              <a:t>Incremento della tariffa parte fissa</a:t>
            </a:r>
          </a:p>
        </p:txBody>
      </p:sp>
      <p:sp>
        <p:nvSpPr>
          <p:cNvPr id="2" name="Segnaposto numero diapositiva 1"/>
          <p:cNvSpPr>
            <a:spLocks noGrp="1"/>
          </p:cNvSpPr>
          <p:nvPr>
            <p:ph type="sldNum" sz="quarter" idx="12"/>
          </p:nvPr>
        </p:nvSpPr>
        <p:spPr/>
        <p:txBody>
          <a:bodyPr/>
          <a:lstStyle/>
          <a:p>
            <a:fld id="{A833D84A-032A-4297-A1D5-C620F1BDBFBC}" type="slidenum">
              <a:rPr lang="it-IT" smtClean="0"/>
              <a:pPr/>
              <a:t>38</a:t>
            </a:fld>
            <a:endParaRPr lang="it-IT" dirty="0"/>
          </a:p>
        </p:txBody>
      </p:sp>
    </p:spTree>
    <p:extLst>
      <p:ext uri="{BB962C8B-B14F-4D97-AF65-F5344CB8AC3E}">
        <p14:creationId xmlns:p14="http://schemas.microsoft.com/office/powerpoint/2010/main" val="2656614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l="24605" t="23677" r="27882" b="20454"/>
          <a:stretch/>
        </p:blipFill>
        <p:spPr>
          <a:xfrm>
            <a:off x="5585553" y="2492896"/>
            <a:ext cx="3228438" cy="2134324"/>
          </a:xfrm>
          <a:prstGeom prst="rect">
            <a:avLst/>
          </a:prstGeom>
        </p:spPr>
      </p:pic>
      <p:pic>
        <p:nvPicPr>
          <p:cNvPr id="2" name="Immagine 1"/>
          <p:cNvPicPr>
            <a:picLocks noChangeAspect="1"/>
          </p:cNvPicPr>
          <p:nvPr/>
        </p:nvPicPr>
        <p:blipFill rotWithShape="1">
          <a:blip r:embed="rId3"/>
          <a:srcRect l="9473" t="38123" r="14821" b="8050"/>
          <a:stretch/>
        </p:blipFill>
        <p:spPr>
          <a:xfrm>
            <a:off x="360557" y="2856222"/>
            <a:ext cx="4408386" cy="1762260"/>
          </a:xfrm>
          <a:prstGeom prst="rect">
            <a:avLst/>
          </a:prstGeom>
        </p:spPr>
      </p:pic>
      <p:sp>
        <p:nvSpPr>
          <p:cNvPr id="11" name="CasellaDiTesto 10"/>
          <p:cNvSpPr txBox="1"/>
          <p:nvPr/>
        </p:nvSpPr>
        <p:spPr>
          <a:xfrm>
            <a:off x="5478013" y="2080114"/>
            <a:ext cx="3335978" cy="338554"/>
          </a:xfrm>
          <a:prstGeom prst="rect">
            <a:avLst/>
          </a:prstGeom>
          <a:noFill/>
        </p:spPr>
        <p:txBody>
          <a:bodyPr wrap="none" rtlCol="0">
            <a:spAutoFit/>
          </a:bodyPr>
          <a:lstStyle/>
          <a:p>
            <a:r>
              <a:rPr lang="it-IT" sz="1600" dirty="0"/>
              <a:t>UTENZE NON DOMESTICHE TARI 2015</a:t>
            </a:r>
          </a:p>
        </p:txBody>
      </p:sp>
      <p:sp>
        <p:nvSpPr>
          <p:cNvPr id="12" name="CasellaDiTesto 11"/>
          <p:cNvSpPr txBox="1"/>
          <p:nvPr/>
        </p:nvSpPr>
        <p:spPr>
          <a:xfrm>
            <a:off x="1256932" y="2114864"/>
            <a:ext cx="3478260" cy="338554"/>
          </a:xfrm>
          <a:prstGeom prst="rect">
            <a:avLst/>
          </a:prstGeom>
          <a:noFill/>
        </p:spPr>
        <p:txBody>
          <a:bodyPr wrap="none" rtlCol="0">
            <a:spAutoFit/>
          </a:bodyPr>
          <a:lstStyle/>
          <a:p>
            <a:r>
              <a:rPr lang="it-IT" sz="1600" dirty="0"/>
              <a:t>UTENZE NON DOMESTICHE TARES 2013</a:t>
            </a:r>
          </a:p>
        </p:txBody>
      </p:sp>
      <p:cxnSp>
        <p:nvCxnSpPr>
          <p:cNvPr id="19" name="Connettore diritto 18"/>
          <p:cNvCxnSpPr/>
          <p:nvPr/>
        </p:nvCxnSpPr>
        <p:spPr>
          <a:xfrm flipH="1">
            <a:off x="4501982" y="4618482"/>
            <a:ext cx="4035" cy="2016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4501983" y="4820085"/>
            <a:ext cx="3888457"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4485874" y="4797812"/>
            <a:ext cx="3470502" cy="338554"/>
          </a:xfrm>
          <a:prstGeom prst="rect">
            <a:avLst/>
          </a:prstGeom>
          <a:noFill/>
        </p:spPr>
        <p:txBody>
          <a:bodyPr wrap="none" rtlCol="0">
            <a:spAutoFit/>
          </a:bodyPr>
          <a:lstStyle/>
          <a:p>
            <a:r>
              <a:rPr lang="it-IT" sz="1600" dirty="0"/>
              <a:t>Diminuzione della tariffa parte variabile</a:t>
            </a:r>
          </a:p>
        </p:txBody>
      </p:sp>
      <p:cxnSp>
        <p:nvCxnSpPr>
          <p:cNvPr id="23" name="Connettore diritto 22"/>
          <p:cNvCxnSpPr/>
          <p:nvPr/>
        </p:nvCxnSpPr>
        <p:spPr>
          <a:xfrm>
            <a:off x="4163693" y="4627219"/>
            <a:ext cx="0" cy="71105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nettore diritto 24"/>
          <p:cNvCxnSpPr/>
          <p:nvPr/>
        </p:nvCxnSpPr>
        <p:spPr>
          <a:xfrm>
            <a:off x="4163692" y="5329537"/>
            <a:ext cx="3866558"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V="1">
            <a:off x="8030250" y="4701448"/>
            <a:ext cx="0" cy="628090"/>
          </a:xfrm>
          <a:prstGeom prst="straightConnector1">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4644008" y="5313847"/>
            <a:ext cx="3050194" cy="338554"/>
          </a:xfrm>
          <a:prstGeom prst="rect">
            <a:avLst/>
          </a:prstGeom>
          <a:noFill/>
        </p:spPr>
        <p:txBody>
          <a:bodyPr wrap="none" rtlCol="0">
            <a:spAutoFit/>
          </a:bodyPr>
          <a:lstStyle/>
          <a:p>
            <a:r>
              <a:rPr lang="it-IT" sz="1600" dirty="0"/>
              <a:t>Incremento della tariffa parte fissa</a:t>
            </a:r>
          </a:p>
        </p:txBody>
      </p:sp>
      <p:sp>
        <p:nvSpPr>
          <p:cNvPr id="15" name="CasellaDiTesto 14"/>
          <p:cNvSpPr txBox="1"/>
          <p:nvPr/>
        </p:nvSpPr>
        <p:spPr>
          <a:xfrm>
            <a:off x="365669" y="99211"/>
            <a:ext cx="8316686" cy="954107"/>
          </a:xfrm>
          <a:prstGeom prst="rect">
            <a:avLst/>
          </a:prstGeom>
          <a:noFill/>
        </p:spPr>
        <p:txBody>
          <a:bodyPr wrap="square" rtlCol="0">
            <a:spAutoFit/>
          </a:bodyPr>
          <a:lstStyle/>
          <a:p>
            <a:pPr algn="ctr"/>
            <a:r>
              <a:rPr lang="it-IT" sz="2800" b="1" dirty="0">
                <a:solidFill>
                  <a:schemeClr val="accent1"/>
                </a:solidFill>
                <a:latin typeface="+mj-lt"/>
                <a:ea typeface="+mj-ea"/>
                <a:cs typeface="+mj-cs"/>
              </a:rPr>
              <a:t>Analisi delle tariffe prima e dopo la gestione unica</a:t>
            </a:r>
          </a:p>
          <a:p>
            <a:pPr algn="ctr"/>
            <a:r>
              <a:rPr lang="it-IT" sz="2800" b="1" dirty="0">
                <a:solidFill>
                  <a:schemeClr val="accent1"/>
                </a:solidFill>
                <a:latin typeface="+mj-lt"/>
                <a:ea typeface="+mj-ea"/>
                <a:cs typeface="+mj-cs"/>
              </a:rPr>
              <a:t>Utenze non domestiche, comune di Follonica </a:t>
            </a:r>
          </a:p>
        </p:txBody>
      </p:sp>
      <p:sp>
        <p:nvSpPr>
          <p:cNvPr id="4" name="Segnaposto numero diapositiva 3"/>
          <p:cNvSpPr>
            <a:spLocks noGrp="1"/>
          </p:cNvSpPr>
          <p:nvPr>
            <p:ph type="sldNum" sz="quarter" idx="12"/>
          </p:nvPr>
        </p:nvSpPr>
        <p:spPr/>
        <p:txBody>
          <a:bodyPr/>
          <a:lstStyle/>
          <a:p>
            <a:fld id="{A833D84A-032A-4297-A1D5-C620F1BDBFBC}" type="slidenum">
              <a:rPr lang="it-IT" smtClean="0"/>
              <a:pPr/>
              <a:t>39</a:t>
            </a:fld>
            <a:endParaRPr lang="it-IT" dirty="0"/>
          </a:p>
        </p:txBody>
      </p:sp>
    </p:spTree>
    <p:extLst>
      <p:ext uri="{BB962C8B-B14F-4D97-AF65-F5344CB8AC3E}">
        <p14:creationId xmlns:p14="http://schemas.microsoft.com/office/powerpoint/2010/main" val="82319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2636912"/>
            <a:ext cx="7772400" cy="1470025"/>
          </a:xfrm>
        </p:spPr>
        <p:txBody>
          <a:bodyPr>
            <a:normAutofit/>
          </a:bodyPr>
          <a:lstStyle/>
          <a:p>
            <a:r>
              <a:rPr lang="it-IT" b="1" dirty="0" smtClean="0">
                <a:solidFill>
                  <a:schemeClr val="accent1"/>
                </a:solidFill>
              </a:rPr>
              <a:t>RISULTATI PRINCIPALI</a:t>
            </a:r>
            <a:endParaRPr lang="it-IT" dirty="0"/>
          </a:p>
        </p:txBody>
      </p:sp>
    </p:spTree>
    <p:extLst>
      <p:ext uri="{BB962C8B-B14F-4D97-AF65-F5344CB8AC3E}">
        <p14:creationId xmlns:p14="http://schemas.microsoft.com/office/powerpoint/2010/main" val="439913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924944"/>
            <a:ext cx="7772400" cy="1362075"/>
          </a:xfrm>
        </p:spPr>
        <p:txBody>
          <a:bodyPr>
            <a:noAutofit/>
          </a:bodyPr>
          <a:lstStyle/>
          <a:p>
            <a:pPr algn="ctr"/>
            <a:r>
              <a:rPr lang="it-IT" sz="3200" dirty="0" smtClean="0">
                <a:solidFill>
                  <a:schemeClr val="accent1"/>
                </a:solidFill>
              </a:rPr>
              <a:t>SEI TOSCANA</a:t>
            </a:r>
            <a:br>
              <a:rPr lang="it-IT" sz="3200" dirty="0" smtClean="0">
                <a:solidFill>
                  <a:schemeClr val="accent1"/>
                </a:solidFill>
              </a:rPr>
            </a:br>
            <a:r>
              <a:rPr lang="it-IT" sz="3200" dirty="0" smtClean="0">
                <a:solidFill>
                  <a:schemeClr val="accent1"/>
                </a:solidFill>
              </a:rPr>
              <a:t> </a:t>
            </a:r>
            <a:r>
              <a:rPr lang="it-IT" sz="3200" dirty="0">
                <a:solidFill>
                  <a:schemeClr val="accent1"/>
                </a:solidFill>
              </a:rPr>
              <a:t/>
            </a:r>
            <a:br>
              <a:rPr lang="it-IT" sz="3200" dirty="0">
                <a:solidFill>
                  <a:schemeClr val="accent1"/>
                </a:solidFill>
              </a:rPr>
            </a:br>
            <a:r>
              <a:rPr lang="it-IT" sz="3200" dirty="0">
                <a:solidFill>
                  <a:schemeClr val="accent1"/>
                </a:solidFill>
              </a:rPr>
              <a:t>ANALISI DEI PRIMI DUE ANNI DI GESTIONE</a:t>
            </a:r>
            <a:r>
              <a:rPr lang="it-IT" sz="3200" dirty="0"/>
              <a:t/>
            </a:r>
            <a:br>
              <a:rPr lang="it-IT" sz="3200" dirty="0"/>
            </a:br>
            <a:endParaRPr lang="it-IT" sz="3200" b="1" dirty="0"/>
          </a:p>
        </p:txBody>
      </p:sp>
      <p:sp>
        <p:nvSpPr>
          <p:cNvPr id="3" name="Segnaposto numero diapositiva 2"/>
          <p:cNvSpPr>
            <a:spLocks noGrp="1"/>
          </p:cNvSpPr>
          <p:nvPr>
            <p:ph type="sldNum" sz="quarter" idx="12"/>
          </p:nvPr>
        </p:nvSpPr>
        <p:spPr/>
        <p:txBody>
          <a:bodyPr/>
          <a:lstStyle/>
          <a:p>
            <a:fld id="{A833D84A-032A-4297-A1D5-C620F1BDBFBC}" type="slidenum">
              <a:rPr lang="it-IT" smtClean="0"/>
              <a:pPr/>
              <a:t>40</a:t>
            </a:fld>
            <a:endParaRPr lang="it-IT" dirty="0"/>
          </a:p>
        </p:txBody>
      </p:sp>
    </p:spTree>
    <p:extLst>
      <p:ext uri="{BB962C8B-B14F-4D97-AF65-F5344CB8AC3E}">
        <p14:creationId xmlns:p14="http://schemas.microsoft.com/office/powerpoint/2010/main" val="1451988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260648"/>
            <a:ext cx="9067800" cy="523220"/>
          </a:xfrm>
          <a:prstGeom prst="rect">
            <a:avLst/>
          </a:prstGeom>
          <a:noFill/>
        </p:spPr>
        <p:txBody>
          <a:bodyPr wrap="square" rtlCol="0">
            <a:spAutoFit/>
          </a:bodyPr>
          <a:lstStyle/>
          <a:p>
            <a:pPr algn="ctr"/>
            <a:r>
              <a:rPr lang="it-IT" sz="2800" b="1" dirty="0">
                <a:solidFill>
                  <a:schemeClr val="accent1"/>
                </a:solidFill>
                <a:latin typeface="+mj-lt"/>
                <a:ea typeface="+mj-ea"/>
                <a:cs typeface="+mj-cs"/>
              </a:rPr>
              <a:t>Alcuni numeri relativi ai primi due anni di gestione </a:t>
            </a:r>
          </a:p>
        </p:txBody>
      </p:sp>
      <p:sp>
        <p:nvSpPr>
          <p:cNvPr id="4" name="CasellaDiTesto 3"/>
          <p:cNvSpPr txBox="1"/>
          <p:nvPr/>
        </p:nvSpPr>
        <p:spPr>
          <a:xfrm>
            <a:off x="611560" y="1354671"/>
            <a:ext cx="2716128" cy="338554"/>
          </a:xfrm>
          <a:prstGeom prst="rect">
            <a:avLst/>
          </a:prstGeom>
          <a:solidFill>
            <a:schemeClr val="accent2">
              <a:lumMod val="20000"/>
              <a:lumOff val="80000"/>
            </a:schemeClr>
          </a:solidFill>
        </p:spPr>
        <p:txBody>
          <a:bodyPr wrap="none" rtlCol="0">
            <a:spAutoFit/>
          </a:bodyPr>
          <a:lstStyle/>
          <a:p>
            <a:r>
              <a:rPr lang="it-IT" sz="1600" b="1" dirty="0"/>
              <a:t>2014_ primo anno di gestione</a:t>
            </a:r>
          </a:p>
        </p:txBody>
      </p:sp>
      <p:sp>
        <p:nvSpPr>
          <p:cNvPr id="6" name="CasellaDiTesto 5"/>
          <p:cNvSpPr txBox="1"/>
          <p:nvPr/>
        </p:nvSpPr>
        <p:spPr>
          <a:xfrm>
            <a:off x="4860032" y="1354671"/>
            <a:ext cx="2917081" cy="338554"/>
          </a:xfrm>
          <a:prstGeom prst="rect">
            <a:avLst/>
          </a:prstGeom>
          <a:solidFill>
            <a:schemeClr val="accent2">
              <a:lumMod val="20000"/>
              <a:lumOff val="80000"/>
            </a:schemeClr>
          </a:solidFill>
        </p:spPr>
        <p:txBody>
          <a:bodyPr wrap="none" rtlCol="0">
            <a:spAutoFit/>
          </a:bodyPr>
          <a:lstStyle/>
          <a:p>
            <a:r>
              <a:rPr lang="it-IT" sz="1600" b="1" dirty="0"/>
              <a:t>2015_ secondo anno di gestione</a:t>
            </a:r>
          </a:p>
        </p:txBody>
      </p:sp>
      <p:sp>
        <p:nvSpPr>
          <p:cNvPr id="2" name="CasellaDiTesto 1"/>
          <p:cNvSpPr txBox="1"/>
          <p:nvPr/>
        </p:nvSpPr>
        <p:spPr>
          <a:xfrm>
            <a:off x="4691575" y="1954954"/>
            <a:ext cx="3912874" cy="2893100"/>
          </a:xfrm>
          <a:prstGeom prst="rect">
            <a:avLst/>
          </a:prstGeom>
          <a:noFill/>
        </p:spPr>
        <p:txBody>
          <a:bodyPr wrap="square" rtlCol="0">
            <a:spAutoFit/>
          </a:bodyPr>
          <a:lstStyle/>
          <a:p>
            <a:pPr marL="214313" indent="-214313">
              <a:buFont typeface="Arial" panose="020B0604020202020204" pitchFamily="34" charset="0"/>
              <a:buChar char="•"/>
            </a:pPr>
            <a:r>
              <a:rPr lang="it-IT" sz="1400" dirty="0"/>
              <a:t>802 mezzi per la raccolta, spazzamento rifiuti</a:t>
            </a:r>
          </a:p>
          <a:p>
            <a:pPr marL="214313" indent="-214313">
              <a:buFont typeface="Arial" panose="020B0604020202020204" pitchFamily="34" charset="0"/>
              <a:buChar char="•"/>
            </a:pPr>
            <a:r>
              <a:rPr lang="it-IT" sz="1400" dirty="0"/>
              <a:t>60.000 contenitori stradali</a:t>
            </a:r>
          </a:p>
          <a:p>
            <a:pPr marL="214313" indent="-214313">
              <a:buFont typeface="Arial" panose="020B0604020202020204" pitchFamily="34" charset="0"/>
              <a:buChar char="•"/>
            </a:pPr>
            <a:r>
              <a:rPr lang="it-IT" sz="1400" dirty="0"/>
              <a:t>998 dipendenti (6 dirigenti, 11quadri, 196 impiegati, 785 operai)</a:t>
            </a:r>
          </a:p>
          <a:p>
            <a:pPr marL="214313" indent="-214313">
              <a:buFont typeface="Arial" panose="020B0604020202020204" pitchFamily="34" charset="0"/>
              <a:buChar char="•"/>
            </a:pPr>
            <a:r>
              <a:rPr lang="it-IT" sz="1400" dirty="0"/>
              <a:t>Investimenti 16 milioni di euro</a:t>
            </a:r>
          </a:p>
          <a:p>
            <a:pPr marL="214313" indent="-214313">
              <a:buFont typeface="Arial" panose="020B0604020202020204" pitchFamily="34" charset="0"/>
              <a:buChar char="•"/>
            </a:pPr>
            <a:endParaRPr lang="it-IT" sz="1400" dirty="0"/>
          </a:p>
          <a:p>
            <a:endParaRPr lang="it-IT" sz="1400" dirty="0"/>
          </a:p>
          <a:p>
            <a:pPr marL="214313" indent="-214313">
              <a:buFont typeface="Arial" panose="020B0604020202020204" pitchFamily="34" charset="0"/>
              <a:buChar char="•"/>
            </a:pPr>
            <a:r>
              <a:rPr lang="it-IT" sz="1400" dirty="0"/>
              <a:t>Rifiuti gestiti </a:t>
            </a:r>
            <a:r>
              <a:rPr lang="it-IT" sz="1400" b="1" dirty="0"/>
              <a:t>478.677</a:t>
            </a:r>
            <a:r>
              <a:rPr lang="it-IT" sz="1400" dirty="0"/>
              <a:t> tonnellate di rifiuti urbani e assimilabili</a:t>
            </a:r>
          </a:p>
          <a:p>
            <a:pPr marL="214313" indent="-214313">
              <a:buFont typeface="Arial" panose="020B0604020202020204" pitchFamily="34" charset="0"/>
              <a:buChar char="•"/>
            </a:pPr>
            <a:r>
              <a:rPr lang="it-IT" sz="1400" b="1" dirty="0"/>
              <a:t>545</a:t>
            </a:r>
            <a:r>
              <a:rPr lang="it-IT" sz="1400" dirty="0"/>
              <a:t> kg/abitante/anno </a:t>
            </a:r>
          </a:p>
          <a:p>
            <a:pPr marL="214313" indent="-214313">
              <a:buFont typeface="Arial" panose="020B0604020202020204" pitchFamily="34" charset="0"/>
              <a:buChar char="•"/>
            </a:pPr>
            <a:r>
              <a:rPr lang="it-IT" sz="1400" dirty="0"/>
              <a:t>Raccolta differenziata paro al </a:t>
            </a:r>
            <a:r>
              <a:rPr lang="it-IT" sz="1400" b="1" dirty="0"/>
              <a:t>36,7%</a:t>
            </a:r>
            <a:r>
              <a:rPr lang="it-IT" sz="1400" dirty="0"/>
              <a:t> (Siena 42,4%; Grosseto 29,9%).</a:t>
            </a:r>
          </a:p>
          <a:p>
            <a:pPr marL="214313" indent="-214313">
              <a:buFont typeface="Arial" panose="020B0604020202020204" pitchFamily="34" charset="0"/>
              <a:buChar char="•"/>
            </a:pPr>
            <a:endParaRPr lang="it-IT" sz="1400" dirty="0"/>
          </a:p>
        </p:txBody>
      </p:sp>
      <p:sp>
        <p:nvSpPr>
          <p:cNvPr id="7" name="CasellaDiTesto 6"/>
          <p:cNvSpPr txBox="1"/>
          <p:nvPr/>
        </p:nvSpPr>
        <p:spPr>
          <a:xfrm>
            <a:off x="452083" y="1954955"/>
            <a:ext cx="4047909" cy="3539430"/>
          </a:xfrm>
          <a:prstGeom prst="rect">
            <a:avLst/>
          </a:prstGeom>
          <a:noFill/>
        </p:spPr>
        <p:txBody>
          <a:bodyPr wrap="square" rtlCol="0">
            <a:spAutoFit/>
          </a:bodyPr>
          <a:lstStyle/>
          <a:p>
            <a:pPr marL="214313" indent="-214313">
              <a:buFont typeface="Arial" panose="020B0604020202020204" pitchFamily="34" charset="0"/>
              <a:buChar char="•"/>
            </a:pPr>
            <a:r>
              <a:rPr lang="it-IT" sz="1400" dirty="0"/>
              <a:t>767 mezzi per la raccolta, spazzamento rifiuti</a:t>
            </a:r>
          </a:p>
          <a:p>
            <a:pPr marL="214313" indent="-214313">
              <a:buFont typeface="Arial" panose="020B0604020202020204" pitchFamily="34" charset="0"/>
              <a:buChar char="•"/>
            </a:pPr>
            <a:r>
              <a:rPr lang="it-IT" sz="1400" dirty="0"/>
              <a:t>52.000 contenitori stradali</a:t>
            </a:r>
          </a:p>
          <a:p>
            <a:pPr marL="214313" indent="-214313">
              <a:buFont typeface="Arial" panose="020B0604020202020204" pitchFamily="34" charset="0"/>
              <a:buChar char="•"/>
            </a:pPr>
            <a:r>
              <a:rPr lang="it-IT" sz="1400" dirty="0"/>
              <a:t>895 dipendenti (4 dirigenti, 10 quadri, 175 impiegati, 706 operai)</a:t>
            </a:r>
          </a:p>
          <a:p>
            <a:pPr marL="214313" indent="-214313">
              <a:buFont typeface="Arial" panose="020B0604020202020204" pitchFamily="34" charset="0"/>
              <a:buChar char="•"/>
            </a:pPr>
            <a:r>
              <a:rPr lang="it-IT" sz="1400" dirty="0"/>
              <a:t>Investimenti: 13 milioni di euro</a:t>
            </a:r>
          </a:p>
          <a:p>
            <a:pPr marL="214313" indent="-214313">
              <a:buFont typeface="Arial" panose="020B0604020202020204" pitchFamily="34" charset="0"/>
              <a:buChar char="•"/>
            </a:pPr>
            <a:endParaRPr lang="it-IT" sz="1400" dirty="0"/>
          </a:p>
          <a:p>
            <a:pPr marL="214313" indent="-214313">
              <a:buFont typeface="Arial" panose="020B0604020202020204" pitchFamily="34" charset="0"/>
              <a:buChar char="•"/>
            </a:pPr>
            <a:endParaRPr lang="it-IT" sz="1400" dirty="0"/>
          </a:p>
          <a:p>
            <a:pPr marL="214313" indent="-214313">
              <a:buFont typeface="Arial" panose="020B0604020202020204" pitchFamily="34" charset="0"/>
              <a:buChar char="•"/>
            </a:pPr>
            <a:r>
              <a:rPr lang="it-IT" sz="1400" dirty="0"/>
              <a:t>Rifiuti gestiti </a:t>
            </a:r>
            <a:r>
              <a:rPr lang="it-IT" sz="1400" b="1" dirty="0"/>
              <a:t>485.978</a:t>
            </a:r>
            <a:r>
              <a:rPr lang="it-IT" sz="1400" dirty="0"/>
              <a:t> tonnellate di rifiuti urbani e assimilabili</a:t>
            </a:r>
          </a:p>
          <a:p>
            <a:pPr marL="214313" indent="-214313">
              <a:buFont typeface="Arial" panose="020B0604020202020204" pitchFamily="34" charset="0"/>
              <a:buChar char="•"/>
            </a:pPr>
            <a:r>
              <a:rPr lang="it-IT" sz="1400" b="1" dirty="0"/>
              <a:t>553 </a:t>
            </a:r>
            <a:r>
              <a:rPr lang="it-IT" sz="1400" dirty="0"/>
              <a:t>kg/abitante/anno </a:t>
            </a:r>
          </a:p>
          <a:p>
            <a:pPr marL="214313" indent="-214313">
              <a:buFont typeface="Arial" panose="020B0604020202020204" pitchFamily="34" charset="0"/>
              <a:buChar char="•"/>
            </a:pPr>
            <a:r>
              <a:rPr lang="it-IT" sz="1400" dirty="0"/>
              <a:t>Raccolta differenziata pari al </a:t>
            </a:r>
            <a:r>
              <a:rPr lang="it-IT" sz="1400" b="1" dirty="0"/>
              <a:t>36,2%</a:t>
            </a:r>
            <a:r>
              <a:rPr lang="it-IT" sz="1400" dirty="0"/>
              <a:t> (Siena 42,7%; Grosseto 28,7%). (160.000 tonnellate differenziate e avviate al recupero ricavando 6,6 milioni dalla vendita –importo portato in detrazione dal corrispettivo dei servizi di raccolta.</a:t>
            </a:r>
          </a:p>
          <a:p>
            <a:pPr marL="214313" indent="-214313">
              <a:buFont typeface="Arial" panose="020B0604020202020204" pitchFamily="34" charset="0"/>
              <a:buChar char="•"/>
            </a:pPr>
            <a:endParaRPr lang="it-IT" sz="1400" dirty="0"/>
          </a:p>
        </p:txBody>
      </p:sp>
      <p:sp>
        <p:nvSpPr>
          <p:cNvPr id="3" name="CasellaDiTesto 2"/>
          <p:cNvSpPr txBox="1"/>
          <p:nvPr/>
        </p:nvSpPr>
        <p:spPr>
          <a:xfrm>
            <a:off x="755575" y="5445224"/>
            <a:ext cx="7848873" cy="523220"/>
          </a:xfrm>
          <a:prstGeom prst="rect">
            <a:avLst/>
          </a:prstGeom>
          <a:solidFill>
            <a:schemeClr val="bg1">
              <a:lumMod val="85000"/>
            </a:schemeClr>
          </a:solidFill>
        </p:spPr>
        <p:txBody>
          <a:bodyPr wrap="square" rtlCol="0">
            <a:spAutoFit/>
          </a:bodyPr>
          <a:lstStyle/>
          <a:p>
            <a:pPr algn="ctr"/>
            <a:r>
              <a:rPr lang="it-IT" sz="1400" b="1" dirty="0"/>
              <a:t>Anno 2013</a:t>
            </a:r>
            <a:r>
              <a:rPr lang="it-IT" sz="1400" dirty="0"/>
              <a:t>_ prima della gestione unica </a:t>
            </a:r>
            <a:r>
              <a:rPr lang="it-IT" sz="1400" b="1" dirty="0"/>
              <a:t>502.010 tonnellate </a:t>
            </a:r>
            <a:r>
              <a:rPr lang="it-IT" sz="1400" dirty="0"/>
              <a:t>di rifiuti, </a:t>
            </a:r>
            <a:r>
              <a:rPr lang="it-IT" sz="1400" b="1" dirty="0"/>
              <a:t>596 </a:t>
            </a:r>
            <a:r>
              <a:rPr lang="it-IT" sz="1400" dirty="0"/>
              <a:t>kg/abitante/anno, </a:t>
            </a:r>
            <a:r>
              <a:rPr lang="it-IT" sz="1400" b="1" dirty="0"/>
              <a:t>39,1%</a:t>
            </a:r>
            <a:r>
              <a:rPr lang="it-IT" sz="1400" dirty="0"/>
              <a:t> di raccolta differenziata   </a:t>
            </a:r>
          </a:p>
        </p:txBody>
      </p:sp>
      <p:sp>
        <p:nvSpPr>
          <p:cNvPr id="5" name="Segnaposto numero diapositiva 4"/>
          <p:cNvSpPr>
            <a:spLocks noGrp="1"/>
          </p:cNvSpPr>
          <p:nvPr>
            <p:ph type="sldNum" sz="quarter" idx="12"/>
          </p:nvPr>
        </p:nvSpPr>
        <p:spPr/>
        <p:txBody>
          <a:bodyPr/>
          <a:lstStyle/>
          <a:p>
            <a:fld id="{A833D84A-032A-4297-A1D5-C620F1BDBFBC}" type="slidenum">
              <a:rPr lang="it-IT" smtClean="0"/>
              <a:pPr/>
              <a:t>41</a:t>
            </a:fld>
            <a:endParaRPr lang="it-IT" dirty="0"/>
          </a:p>
        </p:txBody>
      </p:sp>
    </p:spTree>
    <p:extLst>
      <p:ext uri="{BB962C8B-B14F-4D97-AF65-F5344CB8AC3E}">
        <p14:creationId xmlns:p14="http://schemas.microsoft.com/office/powerpoint/2010/main" val="2541260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6200" y="128679"/>
            <a:ext cx="9067800" cy="954107"/>
          </a:xfrm>
          <a:prstGeom prst="rect">
            <a:avLst/>
          </a:prstGeom>
          <a:noFill/>
        </p:spPr>
        <p:txBody>
          <a:bodyPr wrap="square" rtlCol="0">
            <a:spAutoFit/>
          </a:bodyPr>
          <a:lstStyle/>
          <a:p>
            <a:pPr algn="ctr"/>
            <a:r>
              <a:rPr lang="it-IT" sz="2800" b="1" dirty="0">
                <a:solidFill>
                  <a:schemeClr val="accent1"/>
                </a:solidFill>
                <a:latin typeface="+mj-lt"/>
                <a:ea typeface="+mj-ea"/>
                <a:cs typeface="+mj-cs"/>
              </a:rPr>
              <a:t>Il bilancio della società</a:t>
            </a:r>
          </a:p>
          <a:p>
            <a:pPr algn="ctr"/>
            <a:r>
              <a:rPr lang="it-IT" sz="2800" b="1" dirty="0">
                <a:solidFill>
                  <a:schemeClr val="accent1"/>
                </a:solidFill>
                <a:latin typeface="+mj-lt"/>
                <a:ea typeface="+mj-ea"/>
                <a:cs typeface="+mj-cs"/>
              </a:rPr>
              <a:t>Costi-ricavi nei primi due anni di gestione</a:t>
            </a:r>
          </a:p>
        </p:txBody>
      </p:sp>
      <p:sp>
        <p:nvSpPr>
          <p:cNvPr id="2" name="Rettangolo 1"/>
          <p:cNvSpPr/>
          <p:nvPr/>
        </p:nvSpPr>
        <p:spPr>
          <a:xfrm>
            <a:off x="514351" y="3615710"/>
            <a:ext cx="7874073" cy="3139321"/>
          </a:xfrm>
          <a:prstGeom prst="rect">
            <a:avLst/>
          </a:prstGeom>
        </p:spPr>
        <p:txBody>
          <a:bodyPr wrap="square">
            <a:spAutoFit/>
          </a:bodyPr>
          <a:lstStyle/>
          <a:p>
            <a:pPr marL="285750" indent="-285750" algn="just">
              <a:buFont typeface="Arial" panose="020B0604020202020204" pitchFamily="34" charset="0"/>
              <a:buChar char="•"/>
            </a:pPr>
            <a:r>
              <a:rPr lang="it-IT" dirty="0">
                <a:solidFill>
                  <a:srgbClr val="111111"/>
                </a:solidFill>
              </a:rPr>
              <a:t>Il valore totale della produzione al 2015 supera i 165 milioni di euro, registrando un aumento di 20 milioni rispetto all’anno precedente pari al 12,9% in più.</a:t>
            </a:r>
          </a:p>
          <a:p>
            <a:pPr marL="285750" indent="-285750" algn="just">
              <a:buFont typeface="Arial" panose="020B0604020202020204" pitchFamily="34" charset="0"/>
              <a:buChar char="•"/>
            </a:pPr>
            <a:r>
              <a:rPr lang="it-IT" dirty="0">
                <a:solidFill>
                  <a:srgbClr val="111111"/>
                </a:solidFill>
              </a:rPr>
              <a:t>A fronte di tale incremento si rileva una diminuzione della produzione dei rifiuti del 4% al 2015 rispetto il 2014. </a:t>
            </a:r>
            <a:r>
              <a:rPr lang="it-IT" b="1" dirty="0">
                <a:solidFill>
                  <a:srgbClr val="C00000"/>
                </a:solidFill>
              </a:rPr>
              <a:t>NEGATIVO</a:t>
            </a:r>
          </a:p>
          <a:p>
            <a:pPr marL="285750" indent="-285750" algn="just">
              <a:buFont typeface="Arial" panose="020B0604020202020204" pitchFamily="34" charset="0"/>
              <a:buChar char="•"/>
            </a:pPr>
            <a:r>
              <a:rPr lang="it-IT" dirty="0">
                <a:solidFill>
                  <a:srgbClr val="111111"/>
                </a:solidFill>
              </a:rPr>
              <a:t>Analizzando i dati 2015 rispetto il 2014, i costi di gestione registrano un incremento più consistente rispetto i ricavi da gestione (del 15,1% rispetto il 12,9% dei ricavi) comportando una diminuzione del fatturato netto. </a:t>
            </a:r>
            <a:r>
              <a:rPr lang="it-IT" b="1" dirty="0">
                <a:solidFill>
                  <a:srgbClr val="C00000"/>
                </a:solidFill>
              </a:rPr>
              <a:t>NEGATIVO</a:t>
            </a:r>
          </a:p>
          <a:p>
            <a:pPr marL="285750" indent="-285750" algn="just">
              <a:buFont typeface="Arial" panose="020B0604020202020204" pitchFamily="34" charset="0"/>
              <a:buChar char="•"/>
            </a:pPr>
            <a:endParaRPr lang="it-IT" dirty="0">
              <a:solidFill>
                <a:srgbClr val="111111"/>
              </a:solidFill>
              <a:latin typeface="Arial" panose="020B0604020202020204" pitchFamily="34" charset="0"/>
            </a:endParaRPr>
          </a:p>
          <a:p>
            <a:pPr algn="just"/>
            <a:endParaRPr lang="it-IT" dirty="0">
              <a:solidFill>
                <a:srgbClr val="111111"/>
              </a:solidFill>
              <a:latin typeface="Arial" panose="020B0604020202020204" pitchFamily="34" charset="0"/>
            </a:endParaRPr>
          </a:p>
          <a:p>
            <a:pPr algn="just"/>
            <a:endParaRPr lang="it-IT" dirty="0"/>
          </a:p>
        </p:txBody>
      </p:sp>
      <p:sp>
        <p:nvSpPr>
          <p:cNvPr id="4" name="CasellaDiTesto 3"/>
          <p:cNvSpPr txBox="1"/>
          <p:nvPr/>
        </p:nvSpPr>
        <p:spPr>
          <a:xfrm>
            <a:off x="755576" y="1723226"/>
            <a:ext cx="2002536" cy="338554"/>
          </a:xfrm>
          <a:prstGeom prst="rect">
            <a:avLst/>
          </a:prstGeom>
          <a:noFill/>
        </p:spPr>
        <p:txBody>
          <a:bodyPr wrap="none" rtlCol="0">
            <a:spAutoFit/>
          </a:bodyPr>
          <a:lstStyle/>
          <a:p>
            <a:r>
              <a:rPr lang="it-IT" sz="1600" b="1" dirty="0"/>
              <a:t>Differenza costi ricavi</a:t>
            </a:r>
          </a:p>
        </p:txBody>
      </p:sp>
      <p:graphicFrame>
        <p:nvGraphicFramePr>
          <p:cNvPr id="5" name="Tabella 4"/>
          <p:cNvGraphicFramePr>
            <a:graphicFrameLocks noGrp="1"/>
          </p:cNvGraphicFramePr>
          <p:nvPr>
            <p:extLst>
              <p:ext uri="{D42A27DB-BD31-4B8C-83A1-F6EECF244321}">
                <p14:modId xmlns:p14="http://schemas.microsoft.com/office/powerpoint/2010/main" val="708999246"/>
              </p:ext>
            </p:extLst>
          </p:nvPr>
        </p:nvGraphicFramePr>
        <p:xfrm>
          <a:off x="755576" y="2114236"/>
          <a:ext cx="7298007" cy="1013460"/>
        </p:xfrm>
        <a:graphic>
          <a:graphicData uri="http://schemas.openxmlformats.org/drawingml/2006/table">
            <a:tbl>
              <a:tblPr/>
              <a:tblGrid>
                <a:gridCol w="3786332">
                  <a:extLst>
                    <a:ext uri="{9D8B030D-6E8A-4147-A177-3AD203B41FA5}">
                      <a16:colId xmlns="" xmlns:a16="http://schemas.microsoft.com/office/drawing/2014/main" val="1113795995"/>
                    </a:ext>
                  </a:extLst>
                </a:gridCol>
                <a:gridCol w="1235953">
                  <a:extLst>
                    <a:ext uri="{9D8B030D-6E8A-4147-A177-3AD203B41FA5}">
                      <a16:colId xmlns="" xmlns:a16="http://schemas.microsoft.com/office/drawing/2014/main" val="4289413076"/>
                    </a:ext>
                  </a:extLst>
                </a:gridCol>
                <a:gridCol w="1275189">
                  <a:extLst>
                    <a:ext uri="{9D8B030D-6E8A-4147-A177-3AD203B41FA5}">
                      <a16:colId xmlns="" xmlns:a16="http://schemas.microsoft.com/office/drawing/2014/main" val="2719136029"/>
                    </a:ext>
                  </a:extLst>
                </a:gridCol>
                <a:gridCol w="1000533">
                  <a:extLst>
                    <a:ext uri="{9D8B030D-6E8A-4147-A177-3AD203B41FA5}">
                      <a16:colId xmlns="" xmlns:a16="http://schemas.microsoft.com/office/drawing/2014/main" val="4037986053"/>
                    </a:ext>
                  </a:extLst>
                </a:gridCol>
              </a:tblGrid>
              <a:tr h="190500">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it-IT" sz="1600" b="0"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it-IT" sz="1600" b="0" i="0" u="none" strike="noStrike">
                          <a:solidFill>
                            <a:srgbClr val="000000"/>
                          </a:solidFill>
                          <a:effectLst/>
                          <a:latin typeface="Calibri" panose="020F0502020204030204" pitchFamily="34" charset="0"/>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it-IT" sz="1600" b="0" i="0" u="none" strike="noStrike">
                          <a:solidFill>
                            <a:srgbClr val="000000"/>
                          </a:solidFill>
                          <a:effectLst/>
                          <a:latin typeface="Calibri" panose="020F0502020204030204" pitchFamily="34" charset="0"/>
                        </a:rPr>
                        <a:t>variazione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 xmlns:a16="http://schemas.microsoft.com/office/drawing/2014/main" val="2557295450"/>
                  </a:ext>
                </a:extLst>
              </a:tr>
              <a:tr h="190500">
                <a:tc>
                  <a:txBody>
                    <a:bodyPr/>
                    <a:lstStyle/>
                    <a:p>
                      <a:pPr algn="l" fontAlgn="b"/>
                      <a:r>
                        <a:rPr lang="it-IT" sz="1600" b="0" i="0" u="none" strike="noStrike">
                          <a:solidFill>
                            <a:srgbClr val="000000"/>
                          </a:solidFill>
                          <a:effectLst/>
                          <a:latin typeface="Calibri" panose="020F0502020204030204" pitchFamily="34" charset="0"/>
                        </a:rPr>
                        <a:t>Valore della produzione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146.605.999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165.477.965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a:solidFill>
                            <a:srgbClr val="000000"/>
                          </a:solidFill>
                          <a:effectLst/>
                          <a:latin typeface="Calibri" panose="020F0502020204030204" pitchFamily="34" charset="0"/>
                        </a:rPr>
                        <a:t>12,9%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7917890"/>
                  </a:ext>
                </a:extLst>
              </a:tr>
              <a:tr h="190500">
                <a:tc>
                  <a:txBody>
                    <a:bodyPr/>
                    <a:lstStyle/>
                    <a:p>
                      <a:pPr algn="l" fontAlgn="b"/>
                      <a:r>
                        <a:rPr lang="it-IT" sz="1600" b="0" i="0" u="none" strike="noStrike">
                          <a:solidFill>
                            <a:srgbClr val="000000"/>
                          </a:solidFill>
                          <a:effectLst/>
                          <a:latin typeface="Calibri" panose="020F0502020204030204" pitchFamily="34" charset="0"/>
                        </a:rPr>
                        <a:t>Costi della produzione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141.128.243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162.414.551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15,1%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5733231"/>
                  </a:ext>
                </a:extLst>
              </a:tr>
              <a:tr h="190500">
                <a:tc>
                  <a:txBody>
                    <a:bodyPr/>
                    <a:lstStyle/>
                    <a:p>
                      <a:pPr algn="l" fontAlgn="b"/>
                      <a:r>
                        <a:rPr lang="it-IT" sz="1600" b="0" i="0" u="none" strike="noStrike" dirty="0">
                          <a:solidFill>
                            <a:srgbClr val="000000"/>
                          </a:solidFill>
                          <a:effectLst/>
                          <a:latin typeface="Calibri" panose="020F0502020204030204" pitchFamily="34" charset="0"/>
                        </a:rPr>
                        <a:t>Differenza costi-ricavi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a:solidFill>
                            <a:srgbClr val="000000"/>
                          </a:solidFill>
                          <a:effectLst/>
                          <a:latin typeface="Calibri" panose="020F0502020204030204" pitchFamily="34" charset="0"/>
                        </a:rPr>
                        <a:t>5.477.756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3.063.414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70332592"/>
                  </a:ext>
                </a:extLst>
              </a:tr>
            </a:tbl>
          </a:graphicData>
        </a:graphic>
      </p:graphicFrame>
      <p:sp>
        <p:nvSpPr>
          <p:cNvPr id="3" name="Segnaposto numero diapositiva 2"/>
          <p:cNvSpPr>
            <a:spLocks noGrp="1"/>
          </p:cNvSpPr>
          <p:nvPr>
            <p:ph type="sldNum" sz="quarter" idx="12"/>
          </p:nvPr>
        </p:nvSpPr>
        <p:spPr/>
        <p:txBody>
          <a:bodyPr/>
          <a:lstStyle/>
          <a:p>
            <a:fld id="{A833D84A-032A-4297-A1D5-C620F1BDBFBC}" type="slidenum">
              <a:rPr lang="it-IT" smtClean="0"/>
              <a:pPr/>
              <a:t>42</a:t>
            </a:fld>
            <a:endParaRPr lang="it-IT" dirty="0"/>
          </a:p>
        </p:txBody>
      </p:sp>
    </p:spTree>
    <p:extLst>
      <p:ext uri="{BB962C8B-B14F-4D97-AF65-F5344CB8AC3E}">
        <p14:creationId xmlns:p14="http://schemas.microsoft.com/office/powerpoint/2010/main" val="4175247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7105" y="70413"/>
            <a:ext cx="9067800" cy="954107"/>
          </a:xfrm>
          <a:prstGeom prst="rect">
            <a:avLst/>
          </a:prstGeom>
          <a:noFill/>
        </p:spPr>
        <p:txBody>
          <a:bodyPr wrap="square" rtlCol="0">
            <a:spAutoFit/>
          </a:bodyPr>
          <a:lstStyle/>
          <a:p>
            <a:pPr algn="ctr"/>
            <a:r>
              <a:rPr lang="it-IT" sz="2800" b="1" dirty="0">
                <a:solidFill>
                  <a:schemeClr val="accent1"/>
                </a:solidFill>
                <a:latin typeface="+mj-lt"/>
                <a:ea typeface="+mj-ea"/>
                <a:cs typeface="+mj-cs"/>
              </a:rPr>
              <a:t>Costi-ricavi</a:t>
            </a:r>
          </a:p>
          <a:p>
            <a:pPr algn="ctr"/>
            <a:r>
              <a:rPr lang="it-IT" sz="2800" b="1" dirty="0">
                <a:solidFill>
                  <a:schemeClr val="accent1"/>
                </a:solidFill>
                <a:latin typeface="+mj-lt"/>
                <a:ea typeface="+mj-ea"/>
                <a:cs typeface="+mj-cs"/>
              </a:rPr>
              <a:t> rapporto con la quantità di rifiuti gestiti</a:t>
            </a:r>
          </a:p>
        </p:txBody>
      </p:sp>
      <p:graphicFrame>
        <p:nvGraphicFramePr>
          <p:cNvPr id="2" name="Tabella 1"/>
          <p:cNvGraphicFramePr>
            <a:graphicFrameLocks noGrp="1"/>
          </p:cNvGraphicFramePr>
          <p:nvPr>
            <p:extLst>
              <p:ext uri="{D42A27DB-BD31-4B8C-83A1-F6EECF244321}">
                <p14:modId xmlns:p14="http://schemas.microsoft.com/office/powerpoint/2010/main" val="3859612999"/>
              </p:ext>
            </p:extLst>
          </p:nvPr>
        </p:nvGraphicFramePr>
        <p:xfrm>
          <a:off x="1331640" y="1940813"/>
          <a:ext cx="6552819" cy="1560195"/>
        </p:xfrm>
        <a:graphic>
          <a:graphicData uri="http://schemas.openxmlformats.org/drawingml/2006/table">
            <a:tbl>
              <a:tblPr/>
              <a:tblGrid>
                <a:gridCol w="3491985">
                  <a:extLst>
                    <a:ext uri="{9D8B030D-6E8A-4147-A177-3AD203B41FA5}">
                      <a16:colId xmlns="" xmlns:a16="http://schemas.microsoft.com/office/drawing/2014/main" val="1680169679"/>
                    </a:ext>
                  </a:extLst>
                </a:gridCol>
                <a:gridCol w="962025">
                  <a:extLst>
                    <a:ext uri="{9D8B030D-6E8A-4147-A177-3AD203B41FA5}">
                      <a16:colId xmlns="" xmlns:a16="http://schemas.microsoft.com/office/drawing/2014/main" val="184513122"/>
                    </a:ext>
                  </a:extLst>
                </a:gridCol>
                <a:gridCol w="1176057">
                  <a:extLst>
                    <a:ext uri="{9D8B030D-6E8A-4147-A177-3AD203B41FA5}">
                      <a16:colId xmlns="" xmlns:a16="http://schemas.microsoft.com/office/drawing/2014/main" val="193321072"/>
                    </a:ext>
                  </a:extLst>
                </a:gridCol>
                <a:gridCol w="922752">
                  <a:extLst>
                    <a:ext uri="{9D8B030D-6E8A-4147-A177-3AD203B41FA5}">
                      <a16:colId xmlns="" xmlns:a16="http://schemas.microsoft.com/office/drawing/2014/main" val="1111280320"/>
                    </a:ext>
                  </a:extLst>
                </a:gridCol>
              </a:tblGrid>
              <a:tr h="190500">
                <a:tc>
                  <a:txBody>
                    <a:bodyPr/>
                    <a:lstStyle/>
                    <a:p>
                      <a:pPr algn="l" fontAlgn="b"/>
                      <a:r>
                        <a:rPr lang="it-IT" sz="1400" b="1" i="0" u="none" strike="noStrike" dirty="0">
                          <a:solidFill>
                            <a:srgbClr val="000000"/>
                          </a:solidFill>
                          <a:effectLst/>
                          <a:latin typeface="Calibri" panose="020F0502020204030204" pitchFamily="34" charset="0"/>
                        </a:rPr>
                        <a:t>Rapporto tonnellate smaltite-ricavi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it-IT" sz="1400" b="1" i="0" u="none" strike="noStrike" dirty="0">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it-IT" sz="1400" b="1" i="0" u="none" strike="noStrike">
                          <a:solidFill>
                            <a:srgbClr val="000000"/>
                          </a:solidFill>
                          <a:effectLst/>
                          <a:latin typeface="Calibri" panose="020F0502020204030204" pitchFamily="34" charset="0"/>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it-IT" sz="1400" b="1" i="0" u="none" strike="noStrike" dirty="0">
                          <a:solidFill>
                            <a:srgbClr val="000000"/>
                          </a:solidFill>
                          <a:effectLst/>
                          <a:latin typeface="Calibri" panose="020F0502020204030204" pitchFamily="34" charset="0"/>
                        </a:rPr>
                        <a:t>variazione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 xmlns:a16="http://schemas.microsoft.com/office/drawing/2014/main" val="1592449868"/>
                  </a:ext>
                </a:extLst>
              </a:tr>
              <a:tr h="190500">
                <a:tc>
                  <a:txBody>
                    <a:bodyPr/>
                    <a:lstStyle/>
                    <a:p>
                      <a:pPr algn="l" fontAlgn="b"/>
                      <a:r>
                        <a:rPr lang="it-IT" sz="1400" b="0" i="0" u="none" strike="noStrike">
                          <a:solidFill>
                            <a:srgbClr val="000000"/>
                          </a:solidFill>
                          <a:effectLst/>
                          <a:latin typeface="Calibri" panose="020F0502020204030204" pitchFamily="34" charset="0"/>
                        </a:rPr>
                        <a:t>Ricavi/tonnellate prodotte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293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effectLst/>
                          <a:latin typeface="Calibri" panose="020F0502020204030204" pitchFamily="34" charset="0"/>
                        </a:rPr>
                        <a:t>346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effectLst/>
                          <a:latin typeface="Calibri" panose="020F0502020204030204" pitchFamily="34" charset="0"/>
                        </a:rPr>
                        <a:t>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60462422"/>
                  </a:ext>
                </a:extLst>
              </a:tr>
              <a:tr h="190500">
                <a:tc>
                  <a:txBody>
                    <a:bodyPr/>
                    <a:lstStyle/>
                    <a:p>
                      <a:pPr algn="l" fontAlgn="b"/>
                      <a:r>
                        <a:rPr lang="it-IT" sz="1400" b="0" i="0" u="none" strike="noStrike">
                          <a:solidFill>
                            <a:srgbClr val="000000"/>
                          </a:solidFill>
                          <a:effectLst/>
                          <a:latin typeface="Calibri" panose="020F0502020204030204" pitchFamily="34" charset="0"/>
                        </a:rPr>
                        <a:t>Ricavi/popolazione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167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188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93576162"/>
                  </a:ext>
                </a:extLst>
              </a:tr>
              <a:tr h="190500">
                <a:tc>
                  <a:txBody>
                    <a:bodyPr/>
                    <a:lstStyle/>
                    <a:p>
                      <a:pPr algn="l" fontAlgn="b"/>
                      <a:endParaRPr lang="it-IT"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4117574"/>
                  </a:ext>
                </a:extLst>
              </a:tr>
              <a:tr h="190500">
                <a:tc>
                  <a:txBody>
                    <a:bodyPr/>
                    <a:lstStyle/>
                    <a:p>
                      <a:pPr algn="l" fontAlgn="b"/>
                      <a:r>
                        <a:rPr lang="it-IT" sz="1400" b="1" i="0" u="none" strike="noStrike">
                          <a:solidFill>
                            <a:srgbClr val="000000"/>
                          </a:solidFill>
                          <a:effectLst/>
                          <a:latin typeface="Calibri" panose="020F0502020204030204" pitchFamily="34" charset="0"/>
                        </a:rPr>
                        <a:t>Rapporto tonnellate smaltite-costi di gestione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it-IT" sz="1400" b="1"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it-IT" sz="1400" b="1" i="0" u="none" strike="noStrike">
                          <a:solidFill>
                            <a:srgbClr val="000000"/>
                          </a:solidFill>
                          <a:effectLst/>
                          <a:latin typeface="Calibri" panose="020F0502020204030204" pitchFamily="34" charset="0"/>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it-IT" sz="1400" b="1" i="0" u="none" strike="noStrike">
                          <a:solidFill>
                            <a:srgbClr val="000000"/>
                          </a:solidFill>
                          <a:effectLst/>
                          <a:latin typeface="Calibri" panose="020F0502020204030204" pitchFamily="34" charset="0"/>
                        </a:rPr>
                        <a:t>variazione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 xmlns:a16="http://schemas.microsoft.com/office/drawing/2014/main" val="638853010"/>
                  </a:ext>
                </a:extLst>
              </a:tr>
              <a:tr h="190500">
                <a:tc>
                  <a:txBody>
                    <a:bodyPr/>
                    <a:lstStyle/>
                    <a:p>
                      <a:pPr algn="l" fontAlgn="b"/>
                      <a:r>
                        <a:rPr lang="it-IT" sz="1400" b="0" i="0" u="none" strike="noStrike">
                          <a:solidFill>
                            <a:srgbClr val="000000"/>
                          </a:solidFill>
                          <a:effectLst/>
                          <a:latin typeface="Calibri" panose="020F0502020204030204" pitchFamily="34" charset="0"/>
                        </a:rPr>
                        <a:t>Ricavi/tonnellate prodotte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282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339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5992466"/>
                  </a:ext>
                </a:extLst>
              </a:tr>
              <a:tr h="190500">
                <a:tc>
                  <a:txBody>
                    <a:bodyPr/>
                    <a:lstStyle/>
                    <a:p>
                      <a:pPr algn="l" fontAlgn="b"/>
                      <a:r>
                        <a:rPr lang="it-IT" sz="1400" b="0" i="0" u="none" strike="noStrike">
                          <a:solidFill>
                            <a:srgbClr val="000000"/>
                          </a:solidFill>
                          <a:effectLst/>
                          <a:latin typeface="Calibri" panose="020F0502020204030204" pitchFamily="34" charset="0"/>
                        </a:rPr>
                        <a:t>Ricavi/popolazione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161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185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effectLst/>
                          <a:latin typeface="Calibri" panose="020F0502020204030204" pitchFamily="34" charset="0"/>
                        </a:rPr>
                        <a:t>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67166226"/>
                  </a:ext>
                </a:extLst>
              </a:tr>
            </a:tbl>
          </a:graphicData>
        </a:graphic>
      </p:graphicFrame>
      <p:sp>
        <p:nvSpPr>
          <p:cNvPr id="11" name="CasellaDiTesto 10"/>
          <p:cNvSpPr txBox="1"/>
          <p:nvPr/>
        </p:nvSpPr>
        <p:spPr>
          <a:xfrm>
            <a:off x="586163" y="3501008"/>
            <a:ext cx="7929683" cy="2862322"/>
          </a:xfrm>
          <a:prstGeom prst="rect">
            <a:avLst/>
          </a:prstGeom>
          <a:noFill/>
        </p:spPr>
        <p:txBody>
          <a:bodyPr wrap="square" rtlCol="0">
            <a:spAutoFit/>
          </a:bodyPr>
          <a:lstStyle/>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Rapportando i costi generati dalla gestione dei rifiuti alle tonnellate smaltite, si rileva un incremento dei costi di smaltimento del 20% (si passa da un costo di smaltimento a tonnellata pari a  282 euro nel 2014 a 339 euro nel 2015). </a:t>
            </a:r>
            <a:r>
              <a:rPr lang="it-IT" b="1" dirty="0">
                <a:solidFill>
                  <a:srgbClr val="C00000"/>
                </a:solidFill>
              </a:rPr>
              <a:t>NEGATIVO</a:t>
            </a:r>
            <a:endParaRPr lang="it-IT" dirty="0"/>
          </a:p>
          <a:p>
            <a:pPr marL="285750" indent="-285750" algn="just">
              <a:buFont typeface="Arial" panose="020B0604020202020204" pitchFamily="34" charset="0"/>
              <a:buChar char="•"/>
            </a:pPr>
            <a:r>
              <a:rPr lang="it-IT" dirty="0"/>
              <a:t>Rapportando i ricavi medi della gestione per la popolazione che usufruisce del servizio si rileva un incremento dei costi sostenuti dai cittadini del 13% a fronte di una riduzione della produzione di rifiuti. </a:t>
            </a:r>
            <a:r>
              <a:rPr lang="it-IT" b="1" dirty="0">
                <a:solidFill>
                  <a:srgbClr val="C00000"/>
                </a:solidFill>
              </a:rPr>
              <a:t>NEGATIVO</a:t>
            </a:r>
          </a:p>
          <a:p>
            <a:pPr marL="285750" indent="-285750" algn="just">
              <a:buFont typeface="Arial" panose="020B0604020202020204" pitchFamily="34" charset="0"/>
              <a:buChar char="•"/>
            </a:pPr>
            <a:endParaRPr lang="it-IT" dirty="0"/>
          </a:p>
          <a:p>
            <a:pPr algn="just"/>
            <a:endParaRPr lang="it-IT" dirty="0"/>
          </a:p>
        </p:txBody>
      </p:sp>
      <p:sp>
        <p:nvSpPr>
          <p:cNvPr id="12" name="CasellaDiTesto 11"/>
          <p:cNvSpPr txBox="1"/>
          <p:nvPr/>
        </p:nvSpPr>
        <p:spPr>
          <a:xfrm>
            <a:off x="1331640" y="1515115"/>
            <a:ext cx="4424994" cy="338554"/>
          </a:xfrm>
          <a:prstGeom prst="rect">
            <a:avLst/>
          </a:prstGeom>
          <a:noFill/>
        </p:spPr>
        <p:txBody>
          <a:bodyPr wrap="none" rtlCol="0">
            <a:spAutoFit/>
          </a:bodyPr>
          <a:lstStyle/>
          <a:p>
            <a:r>
              <a:rPr lang="it-IT" sz="1600" b="1" dirty="0"/>
              <a:t>Rapporto costi/ ricavi con quantità di rifiuti gestiti</a:t>
            </a:r>
          </a:p>
        </p:txBody>
      </p:sp>
      <p:sp>
        <p:nvSpPr>
          <p:cNvPr id="3" name="Segnaposto numero diapositiva 2"/>
          <p:cNvSpPr>
            <a:spLocks noGrp="1"/>
          </p:cNvSpPr>
          <p:nvPr>
            <p:ph type="sldNum" sz="quarter" idx="12"/>
          </p:nvPr>
        </p:nvSpPr>
        <p:spPr/>
        <p:txBody>
          <a:bodyPr/>
          <a:lstStyle/>
          <a:p>
            <a:fld id="{A833D84A-032A-4297-A1D5-C620F1BDBFBC}" type="slidenum">
              <a:rPr lang="it-IT" smtClean="0"/>
              <a:pPr/>
              <a:t>43</a:t>
            </a:fld>
            <a:endParaRPr lang="it-IT" dirty="0"/>
          </a:p>
        </p:txBody>
      </p:sp>
    </p:spTree>
    <p:extLst>
      <p:ext uri="{BB962C8B-B14F-4D97-AF65-F5344CB8AC3E}">
        <p14:creationId xmlns:p14="http://schemas.microsoft.com/office/powerpoint/2010/main" val="1825364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7105" y="70413"/>
            <a:ext cx="9067800" cy="954107"/>
          </a:xfrm>
          <a:prstGeom prst="rect">
            <a:avLst/>
          </a:prstGeom>
          <a:noFill/>
        </p:spPr>
        <p:txBody>
          <a:bodyPr wrap="square" rtlCol="0">
            <a:spAutoFit/>
          </a:bodyPr>
          <a:lstStyle/>
          <a:p>
            <a:pPr algn="ctr"/>
            <a:r>
              <a:rPr lang="it-IT" sz="2800" b="1" dirty="0">
                <a:solidFill>
                  <a:schemeClr val="accent1"/>
                </a:solidFill>
                <a:latin typeface="+mj-lt"/>
                <a:ea typeface="+mj-ea"/>
                <a:cs typeface="+mj-cs"/>
              </a:rPr>
              <a:t>Il bilancio della società </a:t>
            </a:r>
          </a:p>
          <a:p>
            <a:pPr algn="ctr"/>
            <a:r>
              <a:rPr lang="it-IT" sz="2800" b="1" dirty="0">
                <a:solidFill>
                  <a:schemeClr val="accent1"/>
                </a:solidFill>
                <a:latin typeface="+mj-lt"/>
                <a:ea typeface="+mj-ea"/>
                <a:cs typeface="+mj-cs"/>
              </a:rPr>
              <a:t>il valore della produzione nei primi due anni di gestione</a:t>
            </a:r>
          </a:p>
        </p:txBody>
      </p:sp>
      <p:graphicFrame>
        <p:nvGraphicFramePr>
          <p:cNvPr id="2" name="Tabella 1"/>
          <p:cNvGraphicFramePr>
            <a:graphicFrameLocks noGrp="1"/>
          </p:cNvGraphicFramePr>
          <p:nvPr>
            <p:extLst>
              <p:ext uri="{D42A27DB-BD31-4B8C-83A1-F6EECF244321}">
                <p14:modId xmlns:p14="http://schemas.microsoft.com/office/powerpoint/2010/main" val="3883693298"/>
              </p:ext>
            </p:extLst>
          </p:nvPr>
        </p:nvGraphicFramePr>
        <p:xfrm>
          <a:off x="358724" y="1677698"/>
          <a:ext cx="6480720" cy="891540"/>
        </p:xfrm>
        <a:graphic>
          <a:graphicData uri="http://schemas.openxmlformats.org/drawingml/2006/table">
            <a:tbl>
              <a:tblPr/>
              <a:tblGrid>
                <a:gridCol w="4230470">
                  <a:extLst>
                    <a:ext uri="{9D8B030D-6E8A-4147-A177-3AD203B41FA5}">
                      <a16:colId xmlns="" xmlns:a16="http://schemas.microsoft.com/office/drawing/2014/main" val="1857952950"/>
                    </a:ext>
                  </a:extLst>
                </a:gridCol>
                <a:gridCol w="1188132">
                  <a:extLst>
                    <a:ext uri="{9D8B030D-6E8A-4147-A177-3AD203B41FA5}">
                      <a16:colId xmlns="" xmlns:a16="http://schemas.microsoft.com/office/drawing/2014/main" val="2398717246"/>
                    </a:ext>
                  </a:extLst>
                </a:gridCol>
                <a:gridCol w="1062118">
                  <a:extLst>
                    <a:ext uri="{9D8B030D-6E8A-4147-A177-3AD203B41FA5}">
                      <a16:colId xmlns="" xmlns:a16="http://schemas.microsoft.com/office/drawing/2014/main" val="821003472"/>
                    </a:ext>
                  </a:extLst>
                </a:gridCol>
              </a:tblGrid>
              <a:tr h="190500">
                <a:tc>
                  <a:txBody>
                    <a:bodyPr/>
                    <a:lstStyle/>
                    <a:p>
                      <a:pPr algn="l" fontAlgn="b"/>
                      <a:r>
                        <a:rPr lang="it-IT"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r" fontAlgn="b"/>
                      <a:r>
                        <a:rPr lang="it-IT" sz="1400" b="0" i="0" u="none" strike="noStrike" dirty="0">
                          <a:solidFill>
                            <a:srgbClr val="000000"/>
                          </a:solidFill>
                          <a:effectLst/>
                          <a:latin typeface="Calibri" panose="020F0502020204030204" pitchFamily="34" charset="0"/>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r" fontAlgn="b"/>
                      <a:r>
                        <a:rPr lang="it-IT" sz="1400" b="0"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 xmlns:a16="http://schemas.microsoft.com/office/drawing/2014/main" val="1313057288"/>
                  </a:ext>
                </a:extLst>
              </a:tr>
              <a:tr h="190500">
                <a:tc>
                  <a:txBody>
                    <a:bodyPr/>
                    <a:lstStyle/>
                    <a:p>
                      <a:pPr algn="l" fontAlgn="b"/>
                      <a:r>
                        <a:rPr lang="it-IT" sz="1400" b="0" i="0" u="none" strike="noStrike">
                          <a:solidFill>
                            <a:srgbClr val="000000"/>
                          </a:solidFill>
                          <a:effectLst/>
                          <a:latin typeface="Calibri" panose="020F0502020204030204" pitchFamily="34" charset="0"/>
                        </a:rPr>
                        <a:t>Ricavi da vendite e prestazioni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€ 154.124.603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145.236.877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3915858"/>
                  </a:ext>
                </a:extLst>
              </a:tr>
              <a:tr h="190500">
                <a:tc>
                  <a:txBody>
                    <a:bodyPr/>
                    <a:lstStyle/>
                    <a:p>
                      <a:pPr algn="l" fontAlgn="b"/>
                      <a:r>
                        <a:rPr lang="it-IT" sz="1400" b="0" i="0" u="none" strike="noStrike" dirty="0">
                          <a:solidFill>
                            <a:srgbClr val="000000"/>
                          </a:solidFill>
                          <a:effectLst/>
                          <a:latin typeface="Calibri" panose="020F0502020204030204" pitchFamily="34" charset="0"/>
                        </a:rPr>
                        <a:t>Altri ricavi e proventi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11.298.302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effectLst/>
                          <a:latin typeface="Calibri" panose="020F0502020204030204" pitchFamily="34" charset="0"/>
                        </a:rPr>
                        <a:t>1.369.122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47822879"/>
                  </a:ext>
                </a:extLst>
              </a:tr>
              <a:tr h="190500">
                <a:tc>
                  <a:txBody>
                    <a:bodyPr/>
                    <a:lstStyle/>
                    <a:p>
                      <a:pPr algn="l" fontAlgn="b"/>
                      <a:r>
                        <a:rPr lang="it-IT" sz="1400" b="0" i="0" u="none" strike="noStrike" dirty="0">
                          <a:solidFill>
                            <a:srgbClr val="000000"/>
                          </a:solidFill>
                          <a:effectLst/>
                          <a:latin typeface="Calibri" panose="020F0502020204030204" pitchFamily="34" charset="0"/>
                        </a:rPr>
                        <a:t>totale  valore della produzione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a:txBody>
                    <a:bodyPr/>
                    <a:lstStyle/>
                    <a:p>
                      <a:pPr algn="r" fontAlgn="b"/>
                      <a:r>
                        <a:rPr lang="it-IT" sz="1400" b="0" i="0" u="none" strike="noStrike">
                          <a:solidFill>
                            <a:srgbClr val="000000"/>
                          </a:solidFill>
                          <a:effectLst/>
                          <a:latin typeface="Calibri" panose="020F0502020204030204" pitchFamily="34" charset="0"/>
                        </a:rPr>
                        <a:t>165.477.965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a:txBody>
                    <a:bodyPr/>
                    <a:lstStyle/>
                    <a:p>
                      <a:pPr algn="r" fontAlgn="b"/>
                      <a:r>
                        <a:rPr lang="it-IT" sz="1400" b="0" i="0" u="none" strike="noStrike" dirty="0">
                          <a:solidFill>
                            <a:srgbClr val="000000"/>
                          </a:solidFill>
                          <a:effectLst/>
                          <a:latin typeface="Calibri" panose="020F0502020204030204" pitchFamily="34" charset="0"/>
                        </a:rPr>
                        <a:t>146.605.999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extLst>
                  <a:ext uri="{0D108BD9-81ED-4DB2-BD59-A6C34878D82A}">
                    <a16:rowId xmlns="" xmlns:a16="http://schemas.microsoft.com/office/drawing/2014/main" val="4047830494"/>
                  </a:ext>
                </a:extLst>
              </a:tr>
            </a:tbl>
          </a:graphicData>
        </a:graphic>
      </p:graphicFrame>
      <p:sp>
        <p:nvSpPr>
          <p:cNvPr id="7" name="CasellaDiTesto 6"/>
          <p:cNvSpPr txBox="1"/>
          <p:nvPr/>
        </p:nvSpPr>
        <p:spPr>
          <a:xfrm>
            <a:off x="7031861" y="1677698"/>
            <a:ext cx="1872208" cy="954107"/>
          </a:xfrm>
          <a:prstGeom prst="rect">
            <a:avLst/>
          </a:prstGeom>
          <a:noFill/>
        </p:spPr>
        <p:txBody>
          <a:bodyPr wrap="square" rtlCol="0">
            <a:spAutoFit/>
          </a:bodyPr>
          <a:lstStyle/>
          <a:p>
            <a:r>
              <a:rPr lang="it-IT" sz="1400" b="1" dirty="0"/>
              <a:t>+ 13% dei ricavi a fronte di una diminuzione del 4,4% dei rifiuti gestiti</a:t>
            </a:r>
          </a:p>
        </p:txBody>
      </p:sp>
      <p:graphicFrame>
        <p:nvGraphicFramePr>
          <p:cNvPr id="5" name="Tabella 4"/>
          <p:cNvGraphicFramePr>
            <a:graphicFrameLocks noGrp="1"/>
          </p:cNvGraphicFramePr>
          <p:nvPr>
            <p:extLst>
              <p:ext uri="{D42A27DB-BD31-4B8C-83A1-F6EECF244321}">
                <p14:modId xmlns:p14="http://schemas.microsoft.com/office/powerpoint/2010/main" val="137133544"/>
              </p:ext>
            </p:extLst>
          </p:nvPr>
        </p:nvGraphicFramePr>
        <p:xfrm>
          <a:off x="358724" y="4376049"/>
          <a:ext cx="5581428" cy="1533127"/>
        </p:xfrm>
        <a:graphic>
          <a:graphicData uri="http://schemas.openxmlformats.org/drawingml/2006/table">
            <a:tbl>
              <a:tblPr/>
              <a:tblGrid>
                <a:gridCol w="2798195">
                  <a:extLst>
                    <a:ext uri="{9D8B030D-6E8A-4147-A177-3AD203B41FA5}">
                      <a16:colId xmlns="" xmlns:a16="http://schemas.microsoft.com/office/drawing/2014/main" val="4018398567"/>
                    </a:ext>
                  </a:extLst>
                </a:gridCol>
                <a:gridCol w="987599">
                  <a:extLst>
                    <a:ext uri="{9D8B030D-6E8A-4147-A177-3AD203B41FA5}">
                      <a16:colId xmlns="" xmlns:a16="http://schemas.microsoft.com/office/drawing/2014/main" val="3548995348"/>
                    </a:ext>
                  </a:extLst>
                </a:gridCol>
                <a:gridCol w="882853">
                  <a:extLst>
                    <a:ext uri="{9D8B030D-6E8A-4147-A177-3AD203B41FA5}">
                      <a16:colId xmlns="" xmlns:a16="http://schemas.microsoft.com/office/drawing/2014/main" val="3736365352"/>
                    </a:ext>
                  </a:extLst>
                </a:gridCol>
                <a:gridCol w="912781">
                  <a:extLst>
                    <a:ext uri="{9D8B030D-6E8A-4147-A177-3AD203B41FA5}">
                      <a16:colId xmlns="" xmlns:a16="http://schemas.microsoft.com/office/drawing/2014/main" val="2187437616"/>
                    </a:ext>
                  </a:extLst>
                </a:gridCol>
              </a:tblGrid>
              <a:tr h="186292">
                <a:tc>
                  <a:txBody>
                    <a:bodyPr/>
                    <a:lstStyle/>
                    <a:p>
                      <a:pPr algn="l" fontAlgn="b"/>
                      <a:r>
                        <a:rPr lang="it-IT" sz="1100" b="0" i="0" u="none" strike="noStrike">
                          <a:solidFill>
                            <a:srgbClr val="000000"/>
                          </a:solidFill>
                          <a:effectLst/>
                          <a:latin typeface="Calibri" panose="020F0502020204030204" pitchFamily="34" charset="0"/>
                        </a:rPr>
                        <a:t>altri ricavi e proventi </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100" b="0" i="0" u="none" strike="noStrike" dirty="0">
                          <a:solidFill>
                            <a:srgbClr val="000000"/>
                          </a:solidFill>
                          <a:effectLst/>
                          <a:latin typeface="Calibri" panose="020F0502020204030204" pitchFamily="34" charset="0"/>
                        </a:rPr>
                        <a:t>2015</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100" b="0" i="0" u="none" strike="noStrike">
                          <a:solidFill>
                            <a:srgbClr val="000000"/>
                          </a:solidFill>
                          <a:effectLst/>
                          <a:latin typeface="Calibri" panose="020F0502020204030204" pitchFamily="34" charset="0"/>
                        </a:rPr>
                        <a:t>2014</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it-IT" sz="1100" b="0" i="0" u="none" strike="noStrike">
                          <a:solidFill>
                            <a:srgbClr val="000000"/>
                          </a:solidFill>
                          <a:effectLst/>
                          <a:latin typeface="Calibri" panose="020F0502020204030204" pitchFamily="34" charset="0"/>
                        </a:rPr>
                        <a:t>variazione</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3942150037"/>
                  </a:ext>
                </a:extLst>
              </a:tr>
              <a:tr h="186292">
                <a:tc>
                  <a:txBody>
                    <a:bodyPr/>
                    <a:lstStyle/>
                    <a:p>
                      <a:pPr algn="l" fontAlgn="b"/>
                      <a:r>
                        <a:rPr lang="it-IT" sz="1200" b="0" i="0" u="none" strike="noStrike">
                          <a:solidFill>
                            <a:srgbClr val="000000"/>
                          </a:solidFill>
                          <a:effectLst/>
                          <a:latin typeface="Calibri" panose="020F0502020204030204" pitchFamily="34" charset="0"/>
                        </a:rPr>
                        <a:t>personale distaccato presso altre imprese</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7.306.198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433.454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effectLst/>
                          <a:latin typeface="Calibri" panose="020F0502020204030204" pitchFamily="34" charset="0"/>
                        </a:rPr>
                        <a:t>6.872.744</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37529074"/>
                  </a:ext>
                </a:extLst>
              </a:tr>
              <a:tr h="186292">
                <a:tc>
                  <a:txBody>
                    <a:bodyPr/>
                    <a:lstStyle/>
                    <a:p>
                      <a:pPr algn="l" fontAlgn="b"/>
                      <a:r>
                        <a:rPr lang="it-IT" sz="1200" b="0" i="0" u="none" strike="noStrike">
                          <a:solidFill>
                            <a:srgbClr val="000000"/>
                          </a:solidFill>
                          <a:effectLst/>
                          <a:latin typeface="Calibri" panose="020F0502020204030204" pitchFamily="34" charset="0"/>
                        </a:rPr>
                        <a:t>Rimborsi assicurativi </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70.988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44.015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26.973</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46411079"/>
                  </a:ext>
                </a:extLst>
              </a:tr>
              <a:tr h="186292">
                <a:tc>
                  <a:txBody>
                    <a:bodyPr/>
                    <a:lstStyle/>
                    <a:p>
                      <a:pPr algn="l" fontAlgn="b"/>
                      <a:r>
                        <a:rPr lang="it-IT" sz="1200" b="0" i="0" u="none" strike="noStrike">
                          <a:solidFill>
                            <a:srgbClr val="000000"/>
                          </a:solidFill>
                          <a:effectLst/>
                          <a:latin typeface="Calibri" panose="020F0502020204030204" pitchFamily="34" charset="0"/>
                        </a:rPr>
                        <a:t>Plusvalenze ordinarie </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46.741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18.801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27.940</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30428706"/>
                  </a:ext>
                </a:extLst>
              </a:tr>
              <a:tr h="186292">
                <a:tc>
                  <a:txBody>
                    <a:bodyPr/>
                    <a:lstStyle/>
                    <a:p>
                      <a:pPr algn="l" fontAlgn="ctr"/>
                      <a:r>
                        <a:rPr lang="it-IT" sz="1200" b="0" i="0" u="none" strike="noStrike">
                          <a:solidFill>
                            <a:srgbClr val="000000"/>
                          </a:solidFill>
                          <a:effectLst/>
                          <a:latin typeface="Calibri" panose="020F0502020204030204" pitchFamily="34" charset="0"/>
                        </a:rPr>
                        <a:t>Altri ricavi e proventi </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3.682.331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687.058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2.995.273</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6364817"/>
                  </a:ext>
                </a:extLst>
              </a:tr>
              <a:tr h="186292">
                <a:tc>
                  <a:txBody>
                    <a:bodyPr/>
                    <a:lstStyle/>
                    <a:p>
                      <a:pPr algn="l" fontAlgn="b"/>
                      <a:r>
                        <a:rPr lang="it-IT" sz="1200" b="0" i="0" u="none" strike="noStrike">
                          <a:solidFill>
                            <a:srgbClr val="000000"/>
                          </a:solidFill>
                          <a:effectLst/>
                          <a:latin typeface="Calibri" panose="020F0502020204030204" pitchFamily="34" charset="0"/>
                        </a:rPr>
                        <a:t>Contributi in conto capitale </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136.984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185.794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-48.810</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78029931"/>
                  </a:ext>
                </a:extLst>
              </a:tr>
              <a:tr h="186292">
                <a:tc>
                  <a:txBody>
                    <a:bodyPr/>
                    <a:lstStyle/>
                    <a:p>
                      <a:pPr algn="l" fontAlgn="b"/>
                      <a:r>
                        <a:rPr lang="it-IT" sz="1200" b="0" i="0" u="none" strike="noStrike">
                          <a:solidFill>
                            <a:srgbClr val="000000"/>
                          </a:solidFill>
                          <a:effectLst/>
                          <a:latin typeface="Calibri" panose="020F0502020204030204" pitchFamily="34" charset="0"/>
                        </a:rPr>
                        <a:t>Contributi in conto esercizio </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55.060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55.060</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03578323"/>
                  </a:ext>
                </a:extLst>
              </a:tr>
              <a:tr h="186292">
                <a:tc>
                  <a:txBody>
                    <a:bodyPr/>
                    <a:lstStyle/>
                    <a:p>
                      <a:pPr algn="l" fontAlgn="b"/>
                      <a:endParaRPr lang="it-IT"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11.298.302</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1.369.122</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200" b="0" i="0" u="none" strike="noStrike" dirty="0">
                          <a:solidFill>
                            <a:srgbClr val="000000"/>
                          </a:solidFill>
                          <a:effectLst/>
                          <a:latin typeface="Calibri" panose="020F0502020204030204" pitchFamily="34" charset="0"/>
                        </a:rPr>
                        <a:t>9.929.180</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80788783"/>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4091795424"/>
              </p:ext>
            </p:extLst>
          </p:nvPr>
        </p:nvGraphicFramePr>
        <p:xfrm>
          <a:off x="358724" y="2860842"/>
          <a:ext cx="5544616" cy="1358989"/>
        </p:xfrm>
        <a:graphic>
          <a:graphicData uri="http://schemas.openxmlformats.org/drawingml/2006/table">
            <a:tbl>
              <a:tblPr/>
              <a:tblGrid>
                <a:gridCol w="2779741">
                  <a:extLst>
                    <a:ext uri="{9D8B030D-6E8A-4147-A177-3AD203B41FA5}">
                      <a16:colId xmlns="" xmlns:a16="http://schemas.microsoft.com/office/drawing/2014/main" val="2142255802"/>
                    </a:ext>
                  </a:extLst>
                </a:gridCol>
                <a:gridCol w="981084">
                  <a:extLst>
                    <a:ext uri="{9D8B030D-6E8A-4147-A177-3AD203B41FA5}">
                      <a16:colId xmlns="" xmlns:a16="http://schemas.microsoft.com/office/drawing/2014/main" val="1359861834"/>
                    </a:ext>
                  </a:extLst>
                </a:gridCol>
                <a:gridCol w="877030">
                  <a:extLst>
                    <a:ext uri="{9D8B030D-6E8A-4147-A177-3AD203B41FA5}">
                      <a16:colId xmlns="" xmlns:a16="http://schemas.microsoft.com/office/drawing/2014/main" val="2758997508"/>
                    </a:ext>
                  </a:extLst>
                </a:gridCol>
                <a:gridCol w="906761">
                  <a:extLst>
                    <a:ext uri="{9D8B030D-6E8A-4147-A177-3AD203B41FA5}">
                      <a16:colId xmlns="" xmlns:a16="http://schemas.microsoft.com/office/drawing/2014/main" val="1862418819"/>
                    </a:ext>
                  </a:extLst>
                </a:gridCol>
              </a:tblGrid>
              <a:tr h="195524">
                <a:tc>
                  <a:txBody>
                    <a:bodyPr/>
                    <a:lstStyle/>
                    <a:p>
                      <a:pPr algn="l" fontAlgn="b"/>
                      <a:r>
                        <a:rPr lang="it-IT" sz="1200" b="0" i="0" u="none" strike="noStrike">
                          <a:solidFill>
                            <a:srgbClr val="000000"/>
                          </a:solidFill>
                          <a:effectLst/>
                          <a:latin typeface="Calibri" panose="020F0502020204030204" pitchFamily="34" charset="0"/>
                        </a:rPr>
                        <a:t>ricavi da vendite e prestazioni</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200" b="0" i="0" u="none" strike="noStrike">
                          <a:solidFill>
                            <a:srgbClr val="000000"/>
                          </a:solidFill>
                          <a:effectLst/>
                          <a:latin typeface="Calibri" panose="020F0502020204030204" pitchFamily="34" charset="0"/>
                        </a:rPr>
                        <a:t>2015</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200" b="0" i="0" u="none" strike="noStrike">
                          <a:solidFill>
                            <a:srgbClr val="000000"/>
                          </a:solidFill>
                          <a:effectLst/>
                          <a:latin typeface="Calibri" panose="020F0502020204030204" pitchFamily="34" charset="0"/>
                        </a:rPr>
                        <a:t>2014</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it-IT" sz="1200" b="0" i="0" u="none" strike="noStrike">
                          <a:solidFill>
                            <a:srgbClr val="000000"/>
                          </a:solidFill>
                          <a:effectLst/>
                          <a:latin typeface="Calibri" panose="020F0502020204030204" pitchFamily="34" charset="0"/>
                        </a:rPr>
                        <a:t>variazione</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4077898006"/>
                  </a:ext>
                </a:extLst>
              </a:tr>
              <a:tr h="195524">
                <a:tc>
                  <a:txBody>
                    <a:bodyPr/>
                    <a:lstStyle/>
                    <a:p>
                      <a:pPr algn="l" fontAlgn="b"/>
                      <a:r>
                        <a:rPr lang="it-IT" sz="1200" b="0" i="0" u="none" strike="noStrike">
                          <a:solidFill>
                            <a:srgbClr val="000000"/>
                          </a:solidFill>
                          <a:effectLst/>
                          <a:latin typeface="Calibri" panose="020F0502020204030204" pitchFamily="34" charset="0"/>
                        </a:rPr>
                        <a:t>fatturazione verso i Comuni </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104.468.508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103.811.535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656.973</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99504278"/>
                  </a:ext>
                </a:extLst>
              </a:tr>
              <a:tr h="195524">
                <a:tc>
                  <a:txBody>
                    <a:bodyPr/>
                    <a:lstStyle/>
                    <a:p>
                      <a:pPr algn="l" fontAlgn="b"/>
                      <a:r>
                        <a:rPr lang="it-IT" sz="1200" b="0" i="0" u="none" strike="noStrike" dirty="0">
                          <a:solidFill>
                            <a:srgbClr val="000000"/>
                          </a:solidFill>
                          <a:effectLst/>
                          <a:latin typeface="Calibri" panose="020F0502020204030204" pitchFamily="34" charset="0"/>
                        </a:rPr>
                        <a:t>copertura dei costi di smaltimento </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31.446.567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34.379.870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-2.933.303</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67790735"/>
                  </a:ext>
                </a:extLst>
              </a:tr>
              <a:tr h="195524">
                <a:tc>
                  <a:txBody>
                    <a:bodyPr/>
                    <a:lstStyle/>
                    <a:p>
                      <a:pPr algn="l" fontAlgn="ctr"/>
                      <a:r>
                        <a:rPr lang="it-IT" sz="1200" b="0" i="0" u="none" strike="noStrike">
                          <a:solidFill>
                            <a:srgbClr val="000000"/>
                          </a:solidFill>
                          <a:effectLst/>
                          <a:latin typeface="Calibri" panose="020F0502020204030204" pitchFamily="34" charset="0"/>
                        </a:rPr>
                        <a:t>ricavi del servizio di gestione della Tari</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1.521.707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1.875.372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-353.665</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74599975"/>
                  </a:ext>
                </a:extLst>
              </a:tr>
              <a:tr h="381369">
                <a:tc>
                  <a:txBody>
                    <a:bodyPr/>
                    <a:lstStyle/>
                    <a:p>
                      <a:pPr algn="l" fontAlgn="b"/>
                      <a:r>
                        <a:rPr lang="it-IT" sz="1200" b="0" i="0" u="none" strike="noStrike">
                          <a:solidFill>
                            <a:srgbClr val="000000"/>
                          </a:solidFill>
                          <a:effectLst/>
                          <a:latin typeface="Calibri" panose="020F0502020204030204" pitchFamily="34" charset="0"/>
                        </a:rPr>
                        <a:t>proventi della rifatturazione del personale distaccato </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7.306.198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7.306.198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57310823"/>
                  </a:ext>
                </a:extLst>
              </a:tr>
              <a:tr h="195524">
                <a:tc>
                  <a:txBody>
                    <a:bodyPr/>
                    <a:lstStyle/>
                    <a:p>
                      <a:pPr algn="l" fontAlgn="b"/>
                      <a:r>
                        <a:rPr lang="it-IT" sz="1200" b="0" i="0" u="none" strike="noStrike">
                          <a:solidFill>
                            <a:srgbClr val="000000"/>
                          </a:solidFill>
                          <a:effectLst/>
                          <a:latin typeface="Calibri" panose="020F0502020204030204" pitchFamily="34" charset="0"/>
                        </a:rPr>
                        <a:t>ricavi rivenienti dai Consorzi di filiera </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6.979.331</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panose="020F0502020204030204" pitchFamily="34" charset="0"/>
                        </a:rPr>
                        <a:t>6.633.240</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200" b="0" i="0" u="none" strike="noStrike" dirty="0">
                          <a:solidFill>
                            <a:srgbClr val="000000"/>
                          </a:solidFill>
                          <a:effectLst/>
                          <a:latin typeface="Calibri" panose="020F0502020204030204" pitchFamily="34" charset="0"/>
                        </a:rPr>
                        <a:t>346.091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89639120"/>
                  </a:ext>
                </a:extLst>
              </a:tr>
            </a:tbl>
          </a:graphicData>
        </a:graphic>
      </p:graphicFrame>
      <p:sp>
        <p:nvSpPr>
          <p:cNvPr id="10" name="CasellaDiTesto 9"/>
          <p:cNvSpPr txBox="1"/>
          <p:nvPr/>
        </p:nvSpPr>
        <p:spPr>
          <a:xfrm>
            <a:off x="6287687" y="4557836"/>
            <a:ext cx="2244754" cy="1169551"/>
          </a:xfrm>
          <a:prstGeom prst="rect">
            <a:avLst/>
          </a:prstGeom>
          <a:noFill/>
        </p:spPr>
        <p:txBody>
          <a:bodyPr wrap="square" rtlCol="0">
            <a:spAutoFit/>
          </a:bodyPr>
          <a:lstStyle/>
          <a:p>
            <a:r>
              <a:rPr lang="it-IT" sz="1400" dirty="0"/>
              <a:t>Il netto incremento degli altri ricavi e proventi è da attribuire al personale distaccato il quale passa da 400.000 a 7.000.000 circa</a:t>
            </a:r>
          </a:p>
        </p:txBody>
      </p:sp>
      <p:sp>
        <p:nvSpPr>
          <p:cNvPr id="11" name="CasellaDiTesto 10"/>
          <p:cNvSpPr txBox="1"/>
          <p:nvPr/>
        </p:nvSpPr>
        <p:spPr>
          <a:xfrm>
            <a:off x="6287685" y="2836093"/>
            <a:ext cx="2403527" cy="1384995"/>
          </a:xfrm>
          <a:prstGeom prst="rect">
            <a:avLst/>
          </a:prstGeom>
          <a:noFill/>
        </p:spPr>
        <p:txBody>
          <a:bodyPr wrap="square" rtlCol="0">
            <a:spAutoFit/>
          </a:bodyPr>
          <a:lstStyle/>
          <a:p>
            <a:r>
              <a:rPr lang="it-IT" sz="1400" dirty="0"/>
              <a:t>I ricavi da vendite e prestazioni sono da imputare prevalentemente alla fatturazione verso i comuni seguiti dalla copertura per costi di smaltimento.</a:t>
            </a:r>
          </a:p>
        </p:txBody>
      </p:sp>
      <p:sp>
        <p:nvSpPr>
          <p:cNvPr id="8" name="Segnaposto numero diapositiva 7"/>
          <p:cNvSpPr>
            <a:spLocks noGrp="1"/>
          </p:cNvSpPr>
          <p:nvPr>
            <p:ph type="sldNum" sz="quarter" idx="12"/>
          </p:nvPr>
        </p:nvSpPr>
        <p:spPr/>
        <p:txBody>
          <a:bodyPr/>
          <a:lstStyle/>
          <a:p>
            <a:fld id="{A833D84A-032A-4297-A1D5-C620F1BDBFBC}" type="slidenum">
              <a:rPr lang="it-IT" smtClean="0"/>
              <a:pPr/>
              <a:t>44</a:t>
            </a:fld>
            <a:endParaRPr lang="it-IT" dirty="0"/>
          </a:p>
        </p:txBody>
      </p:sp>
    </p:spTree>
    <p:extLst>
      <p:ext uri="{BB962C8B-B14F-4D97-AF65-F5344CB8AC3E}">
        <p14:creationId xmlns:p14="http://schemas.microsoft.com/office/powerpoint/2010/main" val="2287061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6200" y="160127"/>
            <a:ext cx="9067800" cy="830997"/>
          </a:xfrm>
          <a:prstGeom prst="rect">
            <a:avLst/>
          </a:prstGeom>
          <a:noFill/>
        </p:spPr>
        <p:txBody>
          <a:bodyPr wrap="square" rtlCol="0">
            <a:spAutoFit/>
          </a:bodyPr>
          <a:lstStyle/>
          <a:p>
            <a:pPr algn="ctr"/>
            <a:r>
              <a:rPr lang="it-IT" sz="2800" b="1" dirty="0">
                <a:solidFill>
                  <a:schemeClr val="accent1"/>
                </a:solidFill>
                <a:latin typeface="+mj-lt"/>
                <a:ea typeface="+mj-ea"/>
                <a:cs typeface="+mj-cs"/>
              </a:rPr>
              <a:t>I costi della produzione</a:t>
            </a:r>
          </a:p>
          <a:p>
            <a:pPr algn="ctr"/>
            <a:r>
              <a:rPr lang="it-IT" sz="2000" b="1" dirty="0" smtClean="0">
                <a:solidFill>
                  <a:schemeClr val="accent1"/>
                </a:solidFill>
                <a:latin typeface="+mj-lt"/>
                <a:ea typeface="+mj-ea"/>
                <a:cs typeface="+mj-cs"/>
              </a:rPr>
              <a:t>- approfondimento -</a:t>
            </a:r>
            <a:endParaRPr lang="it-IT" sz="2000" b="1" dirty="0">
              <a:solidFill>
                <a:schemeClr val="accent1"/>
              </a:solidFill>
              <a:latin typeface="+mj-lt"/>
              <a:ea typeface="+mj-ea"/>
              <a:cs typeface="+mj-cs"/>
            </a:endParaRPr>
          </a:p>
        </p:txBody>
      </p:sp>
      <p:pic>
        <p:nvPicPr>
          <p:cNvPr id="5" name="Immagine 4"/>
          <p:cNvPicPr>
            <a:picLocks noChangeAspect="1"/>
          </p:cNvPicPr>
          <p:nvPr/>
        </p:nvPicPr>
        <p:blipFill>
          <a:blip r:embed="rId3"/>
          <a:stretch>
            <a:fillRect/>
          </a:stretch>
        </p:blipFill>
        <p:spPr>
          <a:xfrm>
            <a:off x="2339752" y="1173352"/>
            <a:ext cx="4248472" cy="2039028"/>
          </a:xfrm>
          <a:prstGeom prst="rect">
            <a:avLst/>
          </a:prstGeom>
        </p:spPr>
      </p:pic>
      <p:pic>
        <p:nvPicPr>
          <p:cNvPr id="6" name="Immagine 5"/>
          <p:cNvPicPr>
            <a:picLocks noChangeAspect="1"/>
          </p:cNvPicPr>
          <p:nvPr/>
        </p:nvPicPr>
        <p:blipFill>
          <a:blip r:embed="rId4"/>
          <a:stretch>
            <a:fillRect/>
          </a:stretch>
        </p:blipFill>
        <p:spPr>
          <a:xfrm>
            <a:off x="380841" y="3996254"/>
            <a:ext cx="4390320" cy="1953026"/>
          </a:xfrm>
          <a:prstGeom prst="rect">
            <a:avLst/>
          </a:prstGeom>
        </p:spPr>
      </p:pic>
      <p:pic>
        <p:nvPicPr>
          <p:cNvPr id="7" name="Immagine 6"/>
          <p:cNvPicPr>
            <a:picLocks noChangeAspect="1"/>
          </p:cNvPicPr>
          <p:nvPr/>
        </p:nvPicPr>
        <p:blipFill>
          <a:blip r:embed="rId5"/>
          <a:stretch>
            <a:fillRect/>
          </a:stretch>
        </p:blipFill>
        <p:spPr>
          <a:xfrm>
            <a:off x="5096396" y="5125109"/>
            <a:ext cx="3829920" cy="824171"/>
          </a:xfrm>
          <a:prstGeom prst="rect">
            <a:avLst/>
          </a:prstGeom>
        </p:spPr>
      </p:pic>
      <p:pic>
        <p:nvPicPr>
          <p:cNvPr id="8" name="Immagine 7"/>
          <p:cNvPicPr>
            <a:picLocks noChangeAspect="1"/>
          </p:cNvPicPr>
          <p:nvPr/>
        </p:nvPicPr>
        <p:blipFill>
          <a:blip r:embed="rId6"/>
          <a:stretch>
            <a:fillRect/>
          </a:stretch>
        </p:blipFill>
        <p:spPr>
          <a:xfrm>
            <a:off x="5096396" y="3996254"/>
            <a:ext cx="3829920" cy="1059706"/>
          </a:xfrm>
          <a:prstGeom prst="rect">
            <a:avLst/>
          </a:prstGeom>
        </p:spPr>
      </p:pic>
      <p:cxnSp>
        <p:nvCxnSpPr>
          <p:cNvPr id="4" name="Connettore diritto 3"/>
          <p:cNvCxnSpPr/>
          <p:nvPr/>
        </p:nvCxnSpPr>
        <p:spPr>
          <a:xfrm flipH="1">
            <a:off x="264108" y="1628800"/>
            <a:ext cx="207564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264108" y="1665593"/>
            <a:ext cx="0" cy="19202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CasellaDiTesto 36"/>
          <p:cNvSpPr txBox="1"/>
          <p:nvPr/>
        </p:nvSpPr>
        <p:spPr>
          <a:xfrm>
            <a:off x="295453" y="1611377"/>
            <a:ext cx="1725434" cy="1169551"/>
          </a:xfrm>
          <a:prstGeom prst="rect">
            <a:avLst/>
          </a:prstGeom>
          <a:noFill/>
        </p:spPr>
        <p:txBody>
          <a:bodyPr wrap="square" rtlCol="0">
            <a:spAutoFit/>
          </a:bodyPr>
          <a:lstStyle/>
          <a:p>
            <a:pPr algn="ctr"/>
            <a:r>
              <a:rPr lang="it-IT" sz="1400" b="1" dirty="0"/>
              <a:t>I servizi di smaltimento, raccolta, recupero  incidono il 49% delle spese per servizi</a:t>
            </a:r>
          </a:p>
        </p:txBody>
      </p:sp>
      <p:sp>
        <p:nvSpPr>
          <p:cNvPr id="38" name="Rettangolo 37"/>
          <p:cNvSpPr/>
          <p:nvPr/>
        </p:nvSpPr>
        <p:spPr>
          <a:xfrm>
            <a:off x="307797" y="4161300"/>
            <a:ext cx="3785690" cy="2286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2" name="CasellaDiTesto 41"/>
          <p:cNvSpPr txBox="1"/>
          <p:nvPr/>
        </p:nvSpPr>
        <p:spPr>
          <a:xfrm>
            <a:off x="370728" y="3019262"/>
            <a:ext cx="1836752" cy="738664"/>
          </a:xfrm>
          <a:prstGeom prst="rect">
            <a:avLst/>
          </a:prstGeom>
          <a:noFill/>
        </p:spPr>
        <p:txBody>
          <a:bodyPr wrap="square" rtlCol="0">
            <a:spAutoFit/>
          </a:bodyPr>
          <a:lstStyle/>
          <a:p>
            <a:r>
              <a:rPr lang="it-IT" sz="1400" dirty="0"/>
              <a:t>Pagamenti ai soci proprietari degli impianti</a:t>
            </a:r>
          </a:p>
        </p:txBody>
      </p:sp>
      <p:cxnSp>
        <p:nvCxnSpPr>
          <p:cNvPr id="10" name="Connettore 2 9"/>
          <p:cNvCxnSpPr/>
          <p:nvPr/>
        </p:nvCxnSpPr>
        <p:spPr>
          <a:xfrm>
            <a:off x="1010536" y="2761068"/>
            <a:ext cx="0" cy="32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6853878" y="1759689"/>
            <a:ext cx="1872208" cy="954107"/>
          </a:xfrm>
          <a:prstGeom prst="rect">
            <a:avLst/>
          </a:prstGeom>
          <a:noFill/>
        </p:spPr>
        <p:txBody>
          <a:bodyPr wrap="square" rtlCol="0">
            <a:spAutoFit/>
          </a:bodyPr>
          <a:lstStyle/>
          <a:p>
            <a:pPr algn="just"/>
            <a:r>
              <a:rPr lang="it-IT" sz="1400" b="1" dirty="0"/>
              <a:t>+ 15% dei costi </a:t>
            </a:r>
            <a:r>
              <a:rPr lang="it-IT" sz="1400" dirty="0"/>
              <a:t>a fronte di una diminuzione del 4,4% dei rifiuti gestiti</a:t>
            </a:r>
          </a:p>
        </p:txBody>
      </p:sp>
      <p:sp>
        <p:nvSpPr>
          <p:cNvPr id="19" name="CasellaDiTesto 18"/>
          <p:cNvSpPr txBox="1"/>
          <p:nvPr/>
        </p:nvSpPr>
        <p:spPr>
          <a:xfrm>
            <a:off x="228745" y="1124654"/>
            <a:ext cx="1872208" cy="523220"/>
          </a:xfrm>
          <a:prstGeom prst="rect">
            <a:avLst/>
          </a:prstGeom>
          <a:noFill/>
        </p:spPr>
        <p:txBody>
          <a:bodyPr wrap="square" rtlCol="0">
            <a:spAutoFit/>
          </a:bodyPr>
          <a:lstStyle/>
          <a:p>
            <a:pPr algn="ctr"/>
            <a:r>
              <a:rPr lang="it-IT" sz="1400" dirty="0"/>
              <a:t>Spese per servizi incidono il 59%</a:t>
            </a:r>
          </a:p>
        </p:txBody>
      </p:sp>
      <p:cxnSp>
        <p:nvCxnSpPr>
          <p:cNvPr id="20" name="Connettore 2 19"/>
          <p:cNvCxnSpPr>
            <a:cxnSpLocks/>
          </p:cNvCxnSpPr>
          <p:nvPr/>
        </p:nvCxnSpPr>
        <p:spPr>
          <a:xfrm flipV="1">
            <a:off x="1354342" y="3585833"/>
            <a:ext cx="666545" cy="3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2072535" y="3408749"/>
            <a:ext cx="1836752" cy="307777"/>
          </a:xfrm>
          <a:prstGeom prst="rect">
            <a:avLst/>
          </a:prstGeom>
          <a:noFill/>
        </p:spPr>
        <p:txBody>
          <a:bodyPr wrap="square" rtlCol="0">
            <a:spAutoFit/>
          </a:bodyPr>
          <a:lstStyle/>
          <a:p>
            <a:r>
              <a:rPr lang="it-IT" sz="1400" b="1" u="sng" dirty="0"/>
              <a:t>+32% </a:t>
            </a:r>
            <a:r>
              <a:rPr lang="it-IT" sz="1400" dirty="0"/>
              <a:t>dal 2014 al 2015</a:t>
            </a:r>
          </a:p>
        </p:txBody>
      </p:sp>
      <p:cxnSp>
        <p:nvCxnSpPr>
          <p:cNvPr id="15" name="Connettore diritto 14"/>
          <p:cNvCxnSpPr/>
          <p:nvPr/>
        </p:nvCxnSpPr>
        <p:spPr>
          <a:xfrm>
            <a:off x="6588224" y="2060848"/>
            <a:ext cx="2656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6853878" y="2060848"/>
            <a:ext cx="0" cy="1697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6929979" y="3045443"/>
            <a:ext cx="1974920" cy="800219"/>
          </a:xfrm>
          <a:prstGeom prst="rect">
            <a:avLst/>
          </a:prstGeom>
          <a:noFill/>
        </p:spPr>
        <p:txBody>
          <a:bodyPr wrap="square" rtlCol="0">
            <a:spAutoFit/>
          </a:bodyPr>
          <a:lstStyle/>
          <a:p>
            <a:r>
              <a:rPr lang="it-IT" dirty="0"/>
              <a:t>Il </a:t>
            </a:r>
            <a:r>
              <a:rPr lang="it-IT" sz="1400" dirty="0"/>
              <a:t>personale incide il 24%  e subisce un incremento del </a:t>
            </a:r>
            <a:r>
              <a:rPr lang="it-IT" sz="1400" b="1" dirty="0"/>
              <a:t>+3%</a:t>
            </a:r>
          </a:p>
        </p:txBody>
      </p:sp>
      <p:sp>
        <p:nvSpPr>
          <p:cNvPr id="22" name="Segnaposto numero diapositiva 21"/>
          <p:cNvSpPr>
            <a:spLocks noGrp="1"/>
          </p:cNvSpPr>
          <p:nvPr>
            <p:ph type="sldNum" sz="quarter" idx="12"/>
          </p:nvPr>
        </p:nvSpPr>
        <p:spPr/>
        <p:txBody>
          <a:bodyPr/>
          <a:lstStyle/>
          <a:p>
            <a:fld id="{A833D84A-032A-4297-A1D5-C620F1BDBFBC}" type="slidenum">
              <a:rPr lang="it-IT" smtClean="0"/>
              <a:pPr/>
              <a:t>45</a:t>
            </a:fld>
            <a:endParaRPr lang="it-IT" dirty="0"/>
          </a:p>
        </p:txBody>
      </p:sp>
    </p:spTree>
    <p:extLst>
      <p:ext uri="{BB962C8B-B14F-4D97-AF65-F5344CB8AC3E}">
        <p14:creationId xmlns:p14="http://schemas.microsoft.com/office/powerpoint/2010/main" val="776554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6200" y="160127"/>
            <a:ext cx="9067800" cy="523220"/>
          </a:xfrm>
          <a:prstGeom prst="rect">
            <a:avLst/>
          </a:prstGeom>
          <a:noFill/>
        </p:spPr>
        <p:txBody>
          <a:bodyPr wrap="square" rtlCol="0">
            <a:spAutoFit/>
          </a:bodyPr>
          <a:lstStyle/>
          <a:p>
            <a:pPr algn="ctr"/>
            <a:r>
              <a:rPr lang="it-IT" sz="2800" b="1" dirty="0">
                <a:solidFill>
                  <a:schemeClr val="accent1"/>
                </a:solidFill>
                <a:latin typeface="+mj-lt"/>
                <a:ea typeface="+mj-ea"/>
                <a:cs typeface="+mj-cs"/>
              </a:rPr>
              <a:t>La variazione del personale impiegato</a:t>
            </a:r>
          </a:p>
        </p:txBody>
      </p:sp>
      <p:graphicFrame>
        <p:nvGraphicFramePr>
          <p:cNvPr id="2" name="Tabella 1"/>
          <p:cNvGraphicFramePr>
            <a:graphicFrameLocks noGrp="1"/>
          </p:cNvGraphicFramePr>
          <p:nvPr>
            <p:extLst>
              <p:ext uri="{D42A27DB-BD31-4B8C-83A1-F6EECF244321}">
                <p14:modId xmlns:p14="http://schemas.microsoft.com/office/powerpoint/2010/main" val="675035317"/>
              </p:ext>
            </p:extLst>
          </p:nvPr>
        </p:nvGraphicFramePr>
        <p:xfrm>
          <a:off x="1547664" y="1556792"/>
          <a:ext cx="6140649" cy="1266825"/>
        </p:xfrm>
        <a:graphic>
          <a:graphicData uri="http://schemas.openxmlformats.org/drawingml/2006/table">
            <a:tbl>
              <a:tblPr/>
              <a:tblGrid>
                <a:gridCol w="2089943">
                  <a:extLst>
                    <a:ext uri="{9D8B030D-6E8A-4147-A177-3AD203B41FA5}">
                      <a16:colId xmlns="" xmlns:a16="http://schemas.microsoft.com/office/drawing/2014/main" val="525118048"/>
                    </a:ext>
                  </a:extLst>
                </a:gridCol>
                <a:gridCol w="830441">
                  <a:extLst>
                    <a:ext uri="{9D8B030D-6E8A-4147-A177-3AD203B41FA5}">
                      <a16:colId xmlns="" xmlns:a16="http://schemas.microsoft.com/office/drawing/2014/main" val="2036630924"/>
                    </a:ext>
                  </a:extLst>
                </a:gridCol>
                <a:gridCol w="816600">
                  <a:extLst>
                    <a:ext uri="{9D8B030D-6E8A-4147-A177-3AD203B41FA5}">
                      <a16:colId xmlns="" xmlns:a16="http://schemas.microsoft.com/office/drawing/2014/main" val="503049555"/>
                    </a:ext>
                  </a:extLst>
                </a:gridCol>
                <a:gridCol w="701261">
                  <a:extLst>
                    <a:ext uri="{9D8B030D-6E8A-4147-A177-3AD203B41FA5}">
                      <a16:colId xmlns="" xmlns:a16="http://schemas.microsoft.com/office/drawing/2014/main" val="49869530"/>
                    </a:ext>
                  </a:extLst>
                </a:gridCol>
                <a:gridCol w="885804">
                  <a:extLst>
                    <a:ext uri="{9D8B030D-6E8A-4147-A177-3AD203B41FA5}">
                      <a16:colId xmlns="" xmlns:a16="http://schemas.microsoft.com/office/drawing/2014/main" val="1445497265"/>
                    </a:ext>
                  </a:extLst>
                </a:gridCol>
                <a:gridCol w="816600">
                  <a:extLst>
                    <a:ext uri="{9D8B030D-6E8A-4147-A177-3AD203B41FA5}">
                      <a16:colId xmlns="" xmlns:a16="http://schemas.microsoft.com/office/drawing/2014/main" val="245783060"/>
                    </a:ext>
                  </a:extLst>
                </a:gridCol>
              </a:tblGrid>
              <a:tr h="190500">
                <a:tc>
                  <a:txBody>
                    <a:bodyPr/>
                    <a:lstStyle/>
                    <a:p>
                      <a:pPr algn="l" fontAlgn="b"/>
                      <a:r>
                        <a:rPr lang="it-IT" sz="1600" b="0" i="0" u="none" strike="noStrike">
                          <a:solidFill>
                            <a:srgbClr val="000000"/>
                          </a:solidFill>
                          <a:effectLst/>
                          <a:latin typeface="Calibri" panose="020F0502020204030204" pitchFamily="34" charset="0"/>
                        </a:rPr>
                        <a:t>anno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it-IT" sz="1600" b="0" i="0" u="none" strike="noStrike">
                          <a:solidFill>
                            <a:srgbClr val="000000"/>
                          </a:solidFill>
                          <a:effectLst/>
                          <a:latin typeface="Calibri" panose="020F0502020204030204" pitchFamily="34" charset="0"/>
                        </a:rPr>
                        <a:t>operati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it-IT" sz="1600" b="0" i="0" u="none" strike="noStrike">
                          <a:solidFill>
                            <a:srgbClr val="000000"/>
                          </a:solidFill>
                          <a:effectLst/>
                          <a:latin typeface="Calibri" panose="020F0502020204030204" pitchFamily="34" charset="0"/>
                        </a:rPr>
                        <a:t>impiegati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it-IT" sz="1600" b="0" i="0" u="none" strike="noStrike">
                          <a:solidFill>
                            <a:srgbClr val="000000"/>
                          </a:solidFill>
                          <a:effectLst/>
                          <a:latin typeface="Calibri" panose="020F0502020204030204" pitchFamily="34" charset="0"/>
                        </a:rPr>
                        <a:t>quadri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it-IT" sz="1600" b="0" i="0" u="none" strike="noStrike">
                          <a:solidFill>
                            <a:srgbClr val="000000"/>
                          </a:solidFill>
                          <a:effectLst/>
                          <a:latin typeface="Calibri" panose="020F0502020204030204" pitchFamily="34" charset="0"/>
                        </a:rPr>
                        <a:t>dirigenti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it-IT" sz="1600" b="0" i="0" u="none" strike="noStrike">
                          <a:solidFill>
                            <a:srgbClr val="000000"/>
                          </a:solidFill>
                          <a:effectLst/>
                          <a:latin typeface="Calibri" panose="020F0502020204030204" pitchFamily="34" charset="0"/>
                        </a:rPr>
                        <a:t>totale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2770320142"/>
                  </a:ext>
                </a:extLst>
              </a:tr>
              <a:tr h="190500">
                <a:tc>
                  <a:txBody>
                    <a:bodyPr/>
                    <a:lstStyle/>
                    <a:p>
                      <a:pPr algn="r" fontAlgn="b"/>
                      <a:r>
                        <a:rPr lang="it-IT" sz="1600" b="0" i="0" u="none" strike="noStrike">
                          <a:solidFill>
                            <a:srgbClr val="000000"/>
                          </a:solidFill>
                          <a:effectLst/>
                          <a:latin typeface="Calibri" panose="020F0502020204030204" pitchFamily="34" charset="0"/>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805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6662628"/>
                  </a:ext>
                </a:extLst>
              </a:tr>
              <a:tr h="200025">
                <a:tc>
                  <a:txBody>
                    <a:bodyPr/>
                    <a:lstStyle/>
                    <a:p>
                      <a:pPr algn="r" fontAlgn="b"/>
                      <a:r>
                        <a:rPr lang="it-IT" sz="1600" b="0"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706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179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899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4064432"/>
                  </a:ext>
                </a:extLst>
              </a:tr>
              <a:tr h="190500">
                <a:tc>
                  <a:txBody>
                    <a:bodyPr/>
                    <a:lstStyle/>
                    <a:p>
                      <a:pPr algn="r" fontAlgn="b"/>
                      <a:r>
                        <a:rPr lang="it-IT" sz="1600" b="0" i="0" u="none" strike="noStrike">
                          <a:solidFill>
                            <a:srgbClr val="000000"/>
                          </a:solidFill>
                          <a:effectLst/>
                          <a:latin typeface="Calibri" panose="020F0502020204030204" pitchFamily="34" charset="0"/>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785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196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998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35815419"/>
                  </a:ext>
                </a:extLst>
              </a:tr>
              <a:tr h="190500">
                <a:tc>
                  <a:txBody>
                    <a:bodyPr/>
                    <a:lstStyle/>
                    <a:p>
                      <a:pPr algn="r" fontAlgn="b"/>
                      <a:r>
                        <a:rPr lang="it-IT" sz="1600" b="0" i="0" u="none" strike="noStrike">
                          <a:solidFill>
                            <a:srgbClr val="000000"/>
                          </a:solidFill>
                          <a:effectLst/>
                          <a:latin typeface="Calibri" panose="020F0502020204030204" pitchFamily="34" charset="0"/>
                        </a:rPr>
                        <a:t>incremento 2014-2015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a:solidFill>
                            <a:srgbClr val="000000"/>
                          </a:solidFill>
                          <a:effectLst/>
                          <a:latin typeface="Calibri" panose="020F0502020204030204" pitchFamily="34" charset="0"/>
                        </a:rPr>
                        <a:t>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a:solidFill>
                            <a:srgbClr val="000000"/>
                          </a:solidFill>
                          <a:effectLst/>
                          <a:latin typeface="Calibri" panose="020F0502020204030204" pitchFamily="34" charset="0"/>
                        </a:rPr>
                        <a:t>50%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a:solidFill>
                            <a:srgbClr val="000000"/>
                          </a:solidFill>
                          <a:effectLst/>
                          <a:latin typeface="Calibri" panose="020F0502020204030204" pitchFamily="34" charset="0"/>
                        </a:rPr>
                        <a:t>10%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17914999"/>
                  </a:ext>
                </a:extLst>
              </a:tr>
            </a:tbl>
          </a:graphicData>
        </a:graphic>
      </p:graphicFrame>
      <p:sp>
        <p:nvSpPr>
          <p:cNvPr id="22" name="CasellaDiTesto 21"/>
          <p:cNvSpPr txBox="1"/>
          <p:nvPr/>
        </p:nvSpPr>
        <p:spPr>
          <a:xfrm>
            <a:off x="1470601" y="1124744"/>
            <a:ext cx="3143617" cy="338554"/>
          </a:xfrm>
          <a:prstGeom prst="rect">
            <a:avLst/>
          </a:prstGeom>
          <a:noFill/>
        </p:spPr>
        <p:txBody>
          <a:bodyPr wrap="none" rtlCol="0">
            <a:spAutoFit/>
          </a:bodyPr>
          <a:lstStyle/>
          <a:p>
            <a:r>
              <a:rPr lang="it-IT" sz="1600" b="1" dirty="0"/>
              <a:t>Personale impiegato in SEI Toscana</a:t>
            </a:r>
          </a:p>
        </p:txBody>
      </p:sp>
      <p:sp>
        <p:nvSpPr>
          <p:cNvPr id="24" name="CasellaDiTesto 23"/>
          <p:cNvSpPr txBox="1"/>
          <p:nvPr/>
        </p:nvSpPr>
        <p:spPr>
          <a:xfrm>
            <a:off x="960333" y="3212976"/>
            <a:ext cx="7315309" cy="3416320"/>
          </a:xfrm>
          <a:prstGeom prst="rect">
            <a:avLst/>
          </a:prstGeom>
          <a:noFill/>
        </p:spPr>
        <p:txBody>
          <a:bodyPr wrap="square" rtlCol="0">
            <a:spAutoFit/>
          </a:bodyPr>
          <a:lstStyle/>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Si rileva un incremento del personale del 10%  dal 2014 al 2015 e del 24% dal 2013 al 2015 a fronte di una riduzione della quantità di rifiuti smaltiti del 4%. </a:t>
            </a:r>
            <a:r>
              <a:rPr lang="it-IT" b="1" dirty="0">
                <a:solidFill>
                  <a:srgbClr val="C00000"/>
                </a:solidFill>
              </a:rPr>
              <a:t>NEGATIVO</a:t>
            </a:r>
            <a:endParaRPr lang="it-IT" dirty="0"/>
          </a:p>
          <a:p>
            <a:pPr marL="285750" indent="-285750" algn="just">
              <a:buFont typeface="Arial" panose="020B0604020202020204" pitchFamily="34" charset="0"/>
              <a:buChar char="•"/>
            </a:pPr>
            <a:r>
              <a:rPr lang="it-IT" dirty="0"/>
              <a:t>Il numero di dirigenti registra un incremento maggiore passando da 4 a 6 con </a:t>
            </a:r>
            <a:r>
              <a:rPr lang="it-IT" dirty="0" err="1" smtClean="0"/>
              <a:t>uN</a:t>
            </a:r>
            <a:r>
              <a:rPr lang="it-IT" dirty="0" smtClean="0"/>
              <a:t> </a:t>
            </a:r>
            <a:r>
              <a:rPr lang="it-IT" dirty="0"/>
              <a:t>incremento de 50%.</a:t>
            </a:r>
          </a:p>
          <a:p>
            <a:pPr marL="285750" indent="-285750" algn="just">
              <a:buFont typeface="Arial" panose="020B0604020202020204" pitchFamily="34" charset="0"/>
              <a:buChar char="•"/>
            </a:pPr>
            <a:r>
              <a:rPr lang="it-IT" dirty="0"/>
              <a:t>Le altre risorse umane registrano tutte un incremento del 9-10%.</a:t>
            </a:r>
          </a:p>
          <a:p>
            <a:pPr marL="285750" indent="-285750" algn="just">
              <a:buFont typeface="Arial" panose="020B0604020202020204" pitchFamily="34" charset="0"/>
              <a:buChar char="•"/>
            </a:pPr>
            <a:r>
              <a:rPr lang="it-IT" dirty="0"/>
              <a:t>A partire da novembre 2015 altri sei comuni sono gestiti da Sei Toscana. L’incremento de personale nell’ultimo anno potrebbe in parte </a:t>
            </a:r>
            <a:r>
              <a:rPr lang="it-IT" dirty="0" smtClean="0"/>
              <a:t>essere </a:t>
            </a:r>
            <a:r>
              <a:rPr lang="it-IT" dirty="0"/>
              <a:t>ricondotto a tale elemento. </a:t>
            </a:r>
          </a:p>
          <a:p>
            <a:pPr marL="285750" indent="-285750" algn="just">
              <a:buFont typeface="Arial" panose="020B0604020202020204" pitchFamily="34" charset="0"/>
              <a:buChar char="•"/>
            </a:pPr>
            <a:endParaRPr lang="it-IT" dirty="0"/>
          </a:p>
          <a:p>
            <a:pPr algn="just"/>
            <a:endParaRPr lang="it-IT" dirty="0"/>
          </a:p>
        </p:txBody>
      </p:sp>
      <p:sp>
        <p:nvSpPr>
          <p:cNvPr id="3" name="CasellaDiTesto 2"/>
          <p:cNvSpPr txBox="1"/>
          <p:nvPr/>
        </p:nvSpPr>
        <p:spPr>
          <a:xfrm>
            <a:off x="5364088" y="2909560"/>
            <a:ext cx="2482474" cy="276999"/>
          </a:xfrm>
          <a:prstGeom prst="rect">
            <a:avLst/>
          </a:prstGeom>
          <a:noFill/>
        </p:spPr>
        <p:txBody>
          <a:bodyPr wrap="none" rtlCol="0">
            <a:spAutoFit/>
          </a:bodyPr>
          <a:lstStyle/>
          <a:p>
            <a:r>
              <a:rPr lang="it-IT" sz="1200" i="1" dirty="0"/>
              <a:t>Fonte: bilanci Sei Toscana 2014-2015</a:t>
            </a:r>
          </a:p>
        </p:txBody>
      </p:sp>
      <p:sp>
        <p:nvSpPr>
          <p:cNvPr id="4" name="Segnaposto numero diapositiva 3"/>
          <p:cNvSpPr>
            <a:spLocks noGrp="1"/>
          </p:cNvSpPr>
          <p:nvPr>
            <p:ph type="sldNum" sz="quarter" idx="12"/>
          </p:nvPr>
        </p:nvSpPr>
        <p:spPr/>
        <p:txBody>
          <a:bodyPr/>
          <a:lstStyle/>
          <a:p>
            <a:fld id="{A833D84A-032A-4297-A1D5-C620F1BDBFBC}" type="slidenum">
              <a:rPr lang="it-IT" smtClean="0"/>
              <a:pPr/>
              <a:t>46</a:t>
            </a:fld>
            <a:endParaRPr lang="it-IT" dirty="0"/>
          </a:p>
        </p:txBody>
      </p:sp>
    </p:spTree>
    <p:extLst>
      <p:ext uri="{BB962C8B-B14F-4D97-AF65-F5344CB8AC3E}">
        <p14:creationId xmlns:p14="http://schemas.microsoft.com/office/powerpoint/2010/main" val="3937476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6200" y="160127"/>
            <a:ext cx="9067800" cy="954107"/>
          </a:xfrm>
          <a:prstGeom prst="rect">
            <a:avLst/>
          </a:prstGeom>
          <a:noFill/>
        </p:spPr>
        <p:txBody>
          <a:bodyPr wrap="square" rtlCol="0">
            <a:spAutoFit/>
          </a:bodyPr>
          <a:lstStyle/>
          <a:p>
            <a:pPr algn="ctr"/>
            <a:r>
              <a:rPr lang="it-IT" sz="2800" b="1" dirty="0">
                <a:solidFill>
                  <a:schemeClr val="accent1"/>
                </a:solidFill>
                <a:latin typeface="+mj-lt"/>
                <a:ea typeface="+mj-ea"/>
                <a:cs typeface="+mj-cs"/>
              </a:rPr>
              <a:t>Personale impiegato e rapporto </a:t>
            </a:r>
            <a:endParaRPr lang="it-IT" sz="2800" b="1" dirty="0" smtClean="0">
              <a:solidFill>
                <a:schemeClr val="accent1"/>
              </a:solidFill>
              <a:latin typeface="+mj-lt"/>
              <a:ea typeface="+mj-ea"/>
              <a:cs typeface="+mj-cs"/>
            </a:endParaRPr>
          </a:p>
          <a:p>
            <a:pPr algn="ctr"/>
            <a:r>
              <a:rPr lang="it-IT" sz="2800" b="1" dirty="0" smtClean="0">
                <a:solidFill>
                  <a:schemeClr val="accent1"/>
                </a:solidFill>
                <a:latin typeface="+mj-lt"/>
                <a:ea typeface="+mj-ea"/>
                <a:cs typeface="+mj-cs"/>
              </a:rPr>
              <a:t>con la quantità </a:t>
            </a:r>
            <a:r>
              <a:rPr lang="it-IT" sz="2800" b="1" dirty="0">
                <a:solidFill>
                  <a:schemeClr val="accent1"/>
                </a:solidFill>
                <a:latin typeface="+mj-lt"/>
                <a:ea typeface="+mj-ea"/>
                <a:cs typeface="+mj-cs"/>
              </a:rPr>
              <a:t>di rifiuti gestiti</a:t>
            </a:r>
          </a:p>
        </p:txBody>
      </p:sp>
      <p:sp>
        <p:nvSpPr>
          <p:cNvPr id="22" name="CasellaDiTesto 21"/>
          <p:cNvSpPr txBox="1"/>
          <p:nvPr/>
        </p:nvSpPr>
        <p:spPr>
          <a:xfrm>
            <a:off x="1081796" y="1753623"/>
            <a:ext cx="6764096" cy="369332"/>
          </a:xfrm>
          <a:prstGeom prst="rect">
            <a:avLst/>
          </a:prstGeom>
          <a:noFill/>
        </p:spPr>
        <p:txBody>
          <a:bodyPr wrap="none" rtlCol="0">
            <a:spAutoFit/>
          </a:bodyPr>
          <a:lstStyle/>
          <a:p>
            <a:r>
              <a:rPr lang="it-IT" b="1" dirty="0"/>
              <a:t>Quantità di rifiuti smaltiti per addetti (tonnellate di rifiuti/n° addetti)</a:t>
            </a:r>
          </a:p>
        </p:txBody>
      </p:sp>
      <p:sp>
        <p:nvSpPr>
          <p:cNvPr id="24" name="CasellaDiTesto 23"/>
          <p:cNvSpPr txBox="1"/>
          <p:nvPr/>
        </p:nvSpPr>
        <p:spPr>
          <a:xfrm>
            <a:off x="645258" y="3557915"/>
            <a:ext cx="7929683" cy="2031325"/>
          </a:xfrm>
          <a:prstGeom prst="rect">
            <a:avLst/>
          </a:prstGeom>
          <a:noFill/>
        </p:spPr>
        <p:txBody>
          <a:bodyPr wrap="square" rtlCol="0">
            <a:spAutoFit/>
          </a:bodyPr>
          <a:lstStyle/>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Rapportando la quantità di rifiuti smaltiti con il numero di addetti per anno si rileva una diminuzione della quantità di rifiuti smaltiti per addetto dal 2013 al 2015. Al 2013 il rapporto era di 624 tonnellate per addetto mentre al 2015 è di  480 tonnellate per addetto. Mediamente ogni addetto nel 2015 ha smaltito il 23% di tonnellate in meno.</a:t>
            </a:r>
            <a:r>
              <a:rPr lang="it-IT" b="1" dirty="0">
                <a:solidFill>
                  <a:srgbClr val="C00000"/>
                </a:solidFill>
              </a:rPr>
              <a:t> NEGATIVO</a:t>
            </a:r>
          </a:p>
          <a:p>
            <a:pPr marL="285750" indent="-285750" algn="just">
              <a:buFont typeface="Arial" panose="020B0604020202020204" pitchFamily="34" charset="0"/>
              <a:buChar char="•"/>
            </a:pP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565517247"/>
              </p:ext>
            </p:extLst>
          </p:nvPr>
        </p:nvGraphicFramePr>
        <p:xfrm>
          <a:off x="1221155" y="2122955"/>
          <a:ext cx="6624737" cy="1013460"/>
        </p:xfrm>
        <a:graphic>
          <a:graphicData uri="http://schemas.openxmlformats.org/drawingml/2006/table">
            <a:tbl>
              <a:tblPr/>
              <a:tblGrid>
                <a:gridCol w="4057365">
                  <a:extLst>
                    <a:ext uri="{9D8B030D-6E8A-4147-A177-3AD203B41FA5}">
                      <a16:colId xmlns="" xmlns:a16="http://schemas.microsoft.com/office/drawing/2014/main" val="1521951931"/>
                    </a:ext>
                  </a:extLst>
                </a:gridCol>
                <a:gridCol w="825226">
                  <a:extLst>
                    <a:ext uri="{9D8B030D-6E8A-4147-A177-3AD203B41FA5}">
                      <a16:colId xmlns="" xmlns:a16="http://schemas.microsoft.com/office/drawing/2014/main" val="1796230022"/>
                    </a:ext>
                  </a:extLst>
                </a:gridCol>
                <a:gridCol w="1742146">
                  <a:extLst>
                    <a:ext uri="{9D8B030D-6E8A-4147-A177-3AD203B41FA5}">
                      <a16:colId xmlns="" xmlns:a16="http://schemas.microsoft.com/office/drawing/2014/main" val="260713441"/>
                    </a:ext>
                  </a:extLst>
                </a:gridCol>
              </a:tblGrid>
              <a:tr h="190500">
                <a:tc>
                  <a:txBody>
                    <a:bodyPr/>
                    <a:lstStyle/>
                    <a:p>
                      <a:pPr algn="l" fontAlgn="b"/>
                      <a:r>
                        <a:rPr lang="it-IT" sz="1600" b="0" i="0" u="none" strike="noStrike">
                          <a:solidFill>
                            <a:srgbClr val="000000"/>
                          </a:solidFill>
                          <a:effectLst/>
                          <a:latin typeface="Calibri" panose="020F0502020204030204" pitchFamily="34" charset="0"/>
                        </a:rPr>
                        <a:t>Rapporto tonnellate di rifiuti prodotti-addetti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it-IT" sz="1600" b="0" i="0" u="none" strike="noStrike">
                          <a:solidFill>
                            <a:srgbClr val="000000"/>
                          </a:solidFill>
                          <a:effectLst/>
                          <a:latin typeface="Calibri" panose="020F0502020204030204" pitchFamily="34" charset="0"/>
                        </a:rPr>
                        <a:t>numero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it-IT" sz="1600" b="0" i="0" u="none" strike="noStrike">
                          <a:solidFill>
                            <a:srgbClr val="000000"/>
                          </a:solidFill>
                          <a:effectLst/>
                          <a:latin typeface="Calibri" panose="020F0502020204030204" pitchFamily="34" charset="0"/>
                        </a:rPr>
                        <a:t>rapporto 2013-2015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2122576622"/>
                  </a:ext>
                </a:extLst>
              </a:tr>
              <a:tr h="190500">
                <a:tc>
                  <a:txBody>
                    <a:bodyPr/>
                    <a:lstStyle/>
                    <a:p>
                      <a:pPr algn="l" fontAlgn="b"/>
                      <a:r>
                        <a:rPr lang="it-IT" sz="1600" b="0" i="0" u="none" strike="noStrike" dirty="0">
                          <a:solidFill>
                            <a:srgbClr val="000000"/>
                          </a:solidFill>
                          <a:effectLst/>
                          <a:latin typeface="Calibri" panose="020F0502020204030204" pitchFamily="34" charset="0"/>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624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8318006"/>
                  </a:ext>
                </a:extLst>
              </a:tr>
              <a:tr h="190500">
                <a:tc>
                  <a:txBody>
                    <a:bodyPr/>
                    <a:lstStyle/>
                    <a:p>
                      <a:pPr algn="l" fontAlgn="b"/>
                      <a:r>
                        <a:rPr lang="it-IT" sz="1600" b="0" i="0" u="none" strike="noStrike" dirty="0">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a:solidFill>
                            <a:srgbClr val="000000"/>
                          </a:solidFill>
                          <a:effectLst/>
                          <a:latin typeface="Calibri" panose="020F0502020204030204" pitchFamily="34" charset="0"/>
                        </a:rPr>
                        <a:t>557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3894116"/>
                  </a:ext>
                </a:extLst>
              </a:tr>
              <a:tr h="190500">
                <a:tc>
                  <a:txBody>
                    <a:bodyPr/>
                    <a:lstStyle/>
                    <a:p>
                      <a:pPr algn="l" fontAlgn="b"/>
                      <a:r>
                        <a:rPr lang="it-IT" sz="1600" b="0" i="0" u="none" strike="noStrike" dirty="0">
                          <a:solidFill>
                            <a:srgbClr val="000000"/>
                          </a:solidFill>
                          <a:effectLst/>
                          <a:latin typeface="Calibri" panose="020F0502020204030204" pitchFamily="34" charset="0"/>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480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a:solidFill>
                            <a:srgbClr val="000000"/>
                          </a:solidFill>
                          <a:effectLst/>
                          <a:latin typeface="Calibri" panose="020F0502020204030204" pitchFamily="34" charset="0"/>
                        </a:rPr>
                        <a:t>-23%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60772379"/>
                  </a:ext>
                </a:extLst>
              </a:tr>
            </a:tbl>
          </a:graphicData>
        </a:graphic>
      </p:graphicFrame>
      <p:sp>
        <p:nvSpPr>
          <p:cNvPr id="6" name="CasellaDiTesto 5"/>
          <p:cNvSpPr txBox="1"/>
          <p:nvPr/>
        </p:nvSpPr>
        <p:spPr>
          <a:xfrm>
            <a:off x="5508104" y="3223919"/>
            <a:ext cx="2482474" cy="276999"/>
          </a:xfrm>
          <a:prstGeom prst="rect">
            <a:avLst/>
          </a:prstGeom>
          <a:noFill/>
        </p:spPr>
        <p:txBody>
          <a:bodyPr wrap="none" rtlCol="0">
            <a:spAutoFit/>
          </a:bodyPr>
          <a:lstStyle/>
          <a:p>
            <a:r>
              <a:rPr lang="it-IT" sz="1200" i="1" dirty="0"/>
              <a:t>Fonte: bilanci Sei Toscana 2014-2015</a:t>
            </a:r>
          </a:p>
        </p:txBody>
      </p:sp>
      <p:sp>
        <p:nvSpPr>
          <p:cNvPr id="2" name="Segnaposto numero diapositiva 1"/>
          <p:cNvSpPr>
            <a:spLocks noGrp="1"/>
          </p:cNvSpPr>
          <p:nvPr>
            <p:ph type="sldNum" sz="quarter" idx="12"/>
          </p:nvPr>
        </p:nvSpPr>
        <p:spPr/>
        <p:txBody>
          <a:bodyPr/>
          <a:lstStyle/>
          <a:p>
            <a:fld id="{A833D84A-032A-4297-A1D5-C620F1BDBFBC}" type="slidenum">
              <a:rPr lang="it-IT" smtClean="0"/>
              <a:pPr/>
              <a:t>47</a:t>
            </a:fld>
            <a:endParaRPr lang="it-IT" dirty="0"/>
          </a:p>
        </p:txBody>
      </p:sp>
    </p:spTree>
    <p:extLst>
      <p:ext uri="{BB962C8B-B14F-4D97-AF65-F5344CB8AC3E}">
        <p14:creationId xmlns:p14="http://schemas.microsoft.com/office/powerpoint/2010/main" val="1876023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6200" y="160127"/>
            <a:ext cx="9067800" cy="954107"/>
          </a:xfrm>
          <a:prstGeom prst="rect">
            <a:avLst/>
          </a:prstGeom>
          <a:noFill/>
        </p:spPr>
        <p:txBody>
          <a:bodyPr wrap="square" rtlCol="0">
            <a:spAutoFit/>
          </a:bodyPr>
          <a:lstStyle/>
          <a:p>
            <a:pPr algn="ctr"/>
            <a:r>
              <a:rPr lang="it-IT" sz="2800" b="1" dirty="0">
                <a:solidFill>
                  <a:schemeClr val="accent1"/>
                </a:solidFill>
                <a:latin typeface="+mj-lt"/>
                <a:ea typeface="+mj-ea"/>
                <a:cs typeface="+mj-cs"/>
              </a:rPr>
              <a:t>Personale </a:t>
            </a:r>
            <a:r>
              <a:rPr lang="it-IT" sz="2800" b="1" dirty="0" smtClean="0">
                <a:solidFill>
                  <a:schemeClr val="accent1"/>
                </a:solidFill>
                <a:latin typeface="+mj-lt"/>
                <a:ea typeface="+mj-ea"/>
                <a:cs typeface="+mj-cs"/>
              </a:rPr>
              <a:t>impiegato</a:t>
            </a:r>
          </a:p>
          <a:p>
            <a:pPr algn="ctr"/>
            <a:r>
              <a:rPr lang="it-IT" sz="2800" b="1" dirty="0" smtClean="0">
                <a:solidFill>
                  <a:schemeClr val="accent1"/>
                </a:solidFill>
                <a:latin typeface="+mj-lt"/>
                <a:ea typeface="+mj-ea"/>
                <a:cs typeface="+mj-cs"/>
              </a:rPr>
              <a:t>e </a:t>
            </a:r>
            <a:r>
              <a:rPr lang="it-IT" sz="2800" b="1" dirty="0">
                <a:solidFill>
                  <a:schemeClr val="accent1"/>
                </a:solidFill>
                <a:latin typeface="+mj-lt"/>
                <a:ea typeface="+mj-ea"/>
                <a:cs typeface="+mj-cs"/>
              </a:rPr>
              <a:t>rapporto con </a:t>
            </a:r>
            <a:r>
              <a:rPr lang="it-IT" sz="2800" b="1" dirty="0" smtClean="0">
                <a:solidFill>
                  <a:schemeClr val="accent1"/>
                </a:solidFill>
                <a:latin typeface="+mj-lt"/>
                <a:ea typeface="+mj-ea"/>
                <a:cs typeface="+mj-cs"/>
              </a:rPr>
              <a:t>abitanti </a:t>
            </a:r>
            <a:r>
              <a:rPr lang="it-IT" sz="2800" b="1" dirty="0">
                <a:solidFill>
                  <a:schemeClr val="accent1"/>
                </a:solidFill>
                <a:latin typeface="+mj-lt"/>
                <a:ea typeface="+mj-ea"/>
                <a:cs typeface="+mj-cs"/>
              </a:rPr>
              <a:t>serviti </a:t>
            </a:r>
          </a:p>
        </p:txBody>
      </p:sp>
      <p:sp>
        <p:nvSpPr>
          <p:cNvPr id="22" name="CasellaDiTesto 21"/>
          <p:cNvSpPr txBox="1"/>
          <p:nvPr/>
        </p:nvSpPr>
        <p:spPr>
          <a:xfrm>
            <a:off x="1187623" y="1720470"/>
            <a:ext cx="7200801" cy="369332"/>
          </a:xfrm>
          <a:prstGeom prst="rect">
            <a:avLst/>
          </a:prstGeom>
          <a:noFill/>
        </p:spPr>
        <p:txBody>
          <a:bodyPr wrap="square" rtlCol="0">
            <a:spAutoFit/>
          </a:bodyPr>
          <a:lstStyle/>
          <a:p>
            <a:r>
              <a:rPr lang="it-IT" b="1" dirty="0"/>
              <a:t>Numero di abitanti per addetto (popolazione/personale impiegato)</a:t>
            </a:r>
          </a:p>
        </p:txBody>
      </p:sp>
      <p:sp>
        <p:nvSpPr>
          <p:cNvPr id="24" name="CasellaDiTesto 23"/>
          <p:cNvSpPr txBox="1"/>
          <p:nvPr/>
        </p:nvSpPr>
        <p:spPr>
          <a:xfrm>
            <a:off x="645256" y="3487056"/>
            <a:ext cx="7929683" cy="2031325"/>
          </a:xfrm>
          <a:prstGeom prst="rect">
            <a:avLst/>
          </a:prstGeom>
          <a:noFill/>
        </p:spPr>
        <p:txBody>
          <a:bodyPr wrap="square" rtlCol="0">
            <a:spAutoFit/>
          </a:bodyPr>
          <a:lstStyle/>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Rapportando la popolazione servita pari a 878.000 abitanti con il numero di addetti per anno si rileva una diminuzione del numero di popolazione servita per addetto. Al 2013 il rapporto era di 1.091 abitanti per addetto mentre al 2015 è pari a 880 abitanti per addetto. Mediamente ogni addetto nel 2015 ha servito il 19% di popolazione in meno.</a:t>
            </a:r>
            <a:r>
              <a:rPr lang="it-IT" b="1" dirty="0">
                <a:solidFill>
                  <a:srgbClr val="C00000"/>
                </a:solidFill>
              </a:rPr>
              <a:t> NEGATIVO</a:t>
            </a:r>
          </a:p>
          <a:p>
            <a:pPr marL="285750" indent="-285750" algn="just">
              <a:buFont typeface="Arial" panose="020B0604020202020204" pitchFamily="34" charset="0"/>
              <a:buChar char="•"/>
            </a:pP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1268757962"/>
              </p:ext>
            </p:extLst>
          </p:nvPr>
        </p:nvGraphicFramePr>
        <p:xfrm>
          <a:off x="1225722" y="2089802"/>
          <a:ext cx="6768753" cy="1013460"/>
        </p:xfrm>
        <a:graphic>
          <a:graphicData uri="http://schemas.openxmlformats.org/drawingml/2006/table">
            <a:tbl>
              <a:tblPr/>
              <a:tblGrid>
                <a:gridCol w="3452064">
                  <a:extLst>
                    <a:ext uri="{9D8B030D-6E8A-4147-A177-3AD203B41FA5}">
                      <a16:colId xmlns="" xmlns:a16="http://schemas.microsoft.com/office/drawing/2014/main" val="3231100454"/>
                    </a:ext>
                  </a:extLst>
                </a:gridCol>
                <a:gridCol w="1218375">
                  <a:extLst>
                    <a:ext uri="{9D8B030D-6E8A-4147-A177-3AD203B41FA5}">
                      <a16:colId xmlns="" xmlns:a16="http://schemas.microsoft.com/office/drawing/2014/main" val="1542946065"/>
                    </a:ext>
                  </a:extLst>
                </a:gridCol>
                <a:gridCol w="2098314">
                  <a:extLst>
                    <a:ext uri="{9D8B030D-6E8A-4147-A177-3AD203B41FA5}">
                      <a16:colId xmlns="" xmlns:a16="http://schemas.microsoft.com/office/drawing/2014/main" val="3167859313"/>
                    </a:ext>
                  </a:extLst>
                </a:gridCol>
              </a:tblGrid>
              <a:tr h="186528">
                <a:tc>
                  <a:txBody>
                    <a:bodyPr/>
                    <a:lstStyle/>
                    <a:p>
                      <a:pPr algn="l" fontAlgn="b"/>
                      <a:r>
                        <a:rPr lang="it-IT" sz="1600" b="0" i="0" u="none" strike="noStrike">
                          <a:solidFill>
                            <a:srgbClr val="000000"/>
                          </a:solidFill>
                          <a:effectLst/>
                          <a:latin typeface="Calibri" panose="020F0502020204030204" pitchFamily="34" charset="0"/>
                        </a:rPr>
                        <a:t>Rapporto popolazione-addetti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600" b="0" i="0" u="none" strike="noStrike" dirty="0">
                          <a:solidFill>
                            <a:srgbClr val="000000"/>
                          </a:solidFill>
                          <a:effectLst/>
                          <a:latin typeface="Calibri" panose="020F0502020204030204" pitchFamily="34" charset="0"/>
                        </a:rPr>
                        <a:t> numero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600" b="0" i="0" u="none" strike="noStrike" dirty="0">
                          <a:solidFill>
                            <a:srgbClr val="000000"/>
                          </a:solidFill>
                          <a:effectLst/>
                          <a:latin typeface="Calibri" panose="020F0502020204030204" pitchFamily="34" charset="0"/>
                        </a:rPr>
                        <a:t>rapporto 2013-2015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910089691"/>
                  </a:ext>
                </a:extLst>
              </a:tr>
              <a:tr h="190500">
                <a:tc>
                  <a:txBody>
                    <a:bodyPr/>
                    <a:lstStyle/>
                    <a:p>
                      <a:pPr algn="l" fontAlgn="b"/>
                      <a:r>
                        <a:rPr lang="it-IT" sz="1600" b="0" i="0" u="none" strike="noStrike" dirty="0">
                          <a:solidFill>
                            <a:srgbClr val="000000"/>
                          </a:solidFill>
                          <a:effectLst/>
                          <a:latin typeface="Calibri" panose="020F0502020204030204" pitchFamily="34" charset="0"/>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1.091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04621651"/>
                  </a:ext>
                </a:extLst>
              </a:tr>
              <a:tr h="190500">
                <a:tc>
                  <a:txBody>
                    <a:bodyPr/>
                    <a:lstStyle/>
                    <a:p>
                      <a:pPr algn="l" fontAlgn="b"/>
                      <a:r>
                        <a:rPr lang="it-IT" sz="1600" b="0" i="0" u="none" strike="noStrike" dirty="0">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977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42213999"/>
                  </a:ext>
                </a:extLst>
              </a:tr>
              <a:tr h="190500">
                <a:tc>
                  <a:txBody>
                    <a:bodyPr/>
                    <a:lstStyle/>
                    <a:p>
                      <a:pPr algn="l" fontAlgn="b"/>
                      <a:r>
                        <a:rPr lang="it-IT" sz="1600" b="0" i="0" u="none" strike="noStrike" dirty="0">
                          <a:solidFill>
                            <a:srgbClr val="000000"/>
                          </a:solidFill>
                          <a:effectLst/>
                          <a:latin typeface="Calibri" panose="020F0502020204030204" pitchFamily="34" charset="0"/>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a:solidFill>
                            <a:srgbClr val="000000"/>
                          </a:solidFill>
                          <a:effectLst/>
                          <a:latin typeface="Calibri" panose="020F0502020204030204" pitchFamily="34" charset="0"/>
                        </a:rPr>
                        <a:t>880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a:solidFill>
                            <a:srgbClr val="000000"/>
                          </a:solidFill>
                          <a:effectLst/>
                          <a:latin typeface="Calibri" panose="020F0502020204030204" pitchFamily="34" charset="0"/>
                        </a:rPr>
                        <a:t>-19%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84630759"/>
                  </a:ext>
                </a:extLst>
              </a:tr>
            </a:tbl>
          </a:graphicData>
        </a:graphic>
      </p:graphicFrame>
      <p:sp>
        <p:nvSpPr>
          <p:cNvPr id="6" name="CasellaDiTesto 5"/>
          <p:cNvSpPr txBox="1"/>
          <p:nvPr/>
        </p:nvSpPr>
        <p:spPr>
          <a:xfrm>
            <a:off x="5652120" y="3167477"/>
            <a:ext cx="2482474" cy="276999"/>
          </a:xfrm>
          <a:prstGeom prst="rect">
            <a:avLst/>
          </a:prstGeom>
          <a:noFill/>
        </p:spPr>
        <p:txBody>
          <a:bodyPr wrap="none" rtlCol="0">
            <a:spAutoFit/>
          </a:bodyPr>
          <a:lstStyle/>
          <a:p>
            <a:r>
              <a:rPr lang="it-IT" sz="1200" i="1" dirty="0"/>
              <a:t>Fonte: bilanci Sei Toscana 2014-2015</a:t>
            </a:r>
          </a:p>
        </p:txBody>
      </p:sp>
      <p:sp>
        <p:nvSpPr>
          <p:cNvPr id="2" name="Segnaposto numero diapositiva 1"/>
          <p:cNvSpPr>
            <a:spLocks noGrp="1"/>
          </p:cNvSpPr>
          <p:nvPr>
            <p:ph type="sldNum" sz="quarter" idx="12"/>
          </p:nvPr>
        </p:nvSpPr>
        <p:spPr/>
        <p:txBody>
          <a:bodyPr/>
          <a:lstStyle/>
          <a:p>
            <a:fld id="{A833D84A-032A-4297-A1D5-C620F1BDBFBC}" type="slidenum">
              <a:rPr lang="it-IT" smtClean="0"/>
              <a:pPr/>
              <a:t>48</a:t>
            </a:fld>
            <a:endParaRPr lang="it-IT" dirty="0"/>
          </a:p>
        </p:txBody>
      </p:sp>
    </p:spTree>
    <p:extLst>
      <p:ext uri="{BB962C8B-B14F-4D97-AF65-F5344CB8AC3E}">
        <p14:creationId xmlns:p14="http://schemas.microsoft.com/office/powerpoint/2010/main" val="904682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6200" y="160127"/>
            <a:ext cx="9067800" cy="954107"/>
          </a:xfrm>
          <a:prstGeom prst="rect">
            <a:avLst/>
          </a:prstGeom>
          <a:noFill/>
        </p:spPr>
        <p:txBody>
          <a:bodyPr wrap="square" rtlCol="0">
            <a:spAutoFit/>
          </a:bodyPr>
          <a:lstStyle/>
          <a:p>
            <a:pPr algn="ctr"/>
            <a:r>
              <a:rPr lang="it-IT" sz="2800" b="1" dirty="0">
                <a:solidFill>
                  <a:schemeClr val="accent1"/>
                </a:solidFill>
                <a:latin typeface="+mj-lt"/>
                <a:ea typeface="+mj-ea"/>
                <a:cs typeface="+mj-cs"/>
              </a:rPr>
              <a:t>Mezzi impiegati </a:t>
            </a:r>
            <a:endParaRPr lang="it-IT" sz="2800" b="1" dirty="0" smtClean="0">
              <a:solidFill>
                <a:schemeClr val="accent1"/>
              </a:solidFill>
              <a:latin typeface="+mj-lt"/>
              <a:ea typeface="+mj-ea"/>
              <a:cs typeface="+mj-cs"/>
            </a:endParaRPr>
          </a:p>
          <a:p>
            <a:pPr algn="ctr"/>
            <a:r>
              <a:rPr lang="it-IT" sz="2800" b="1" dirty="0" smtClean="0">
                <a:solidFill>
                  <a:schemeClr val="accent1"/>
                </a:solidFill>
                <a:latin typeface="+mj-lt"/>
                <a:ea typeface="+mj-ea"/>
                <a:cs typeface="+mj-cs"/>
              </a:rPr>
              <a:t>e </a:t>
            </a:r>
            <a:r>
              <a:rPr lang="it-IT" sz="2800" b="1" dirty="0">
                <a:solidFill>
                  <a:schemeClr val="accent1"/>
                </a:solidFill>
                <a:latin typeface="+mj-lt"/>
                <a:ea typeface="+mj-ea"/>
                <a:cs typeface="+mj-cs"/>
              </a:rPr>
              <a:t>rapporto con rifiuti gestiti</a:t>
            </a:r>
          </a:p>
        </p:txBody>
      </p:sp>
      <p:sp>
        <p:nvSpPr>
          <p:cNvPr id="22" name="CasellaDiTesto 21"/>
          <p:cNvSpPr txBox="1"/>
          <p:nvPr/>
        </p:nvSpPr>
        <p:spPr>
          <a:xfrm>
            <a:off x="1117709" y="1351138"/>
            <a:ext cx="7200801" cy="369332"/>
          </a:xfrm>
          <a:prstGeom prst="rect">
            <a:avLst/>
          </a:prstGeom>
          <a:noFill/>
        </p:spPr>
        <p:txBody>
          <a:bodyPr wrap="square" rtlCol="0">
            <a:spAutoFit/>
          </a:bodyPr>
          <a:lstStyle/>
          <a:p>
            <a:r>
              <a:rPr lang="it-IT" b="1" dirty="0"/>
              <a:t>Quantità di rifiuti gestiti per mezzo (rifiuti gestiti/mezzi impiegati)</a:t>
            </a:r>
          </a:p>
        </p:txBody>
      </p:sp>
      <p:sp>
        <p:nvSpPr>
          <p:cNvPr id="24" name="CasellaDiTesto 23"/>
          <p:cNvSpPr txBox="1"/>
          <p:nvPr/>
        </p:nvSpPr>
        <p:spPr>
          <a:xfrm>
            <a:off x="645258" y="2924944"/>
            <a:ext cx="7929683" cy="2585323"/>
          </a:xfrm>
          <a:prstGeom prst="rect">
            <a:avLst/>
          </a:prstGeom>
          <a:noFill/>
        </p:spPr>
        <p:txBody>
          <a:bodyPr wrap="square" rtlCol="0">
            <a:spAutoFit/>
          </a:bodyPr>
          <a:lstStyle/>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Rapportando la quantità di rifiuti gestiti con il numero di mezzi impiegati per anno si rileva una diminuzione della quantità di rifiuti gestiti per mezzo. Al 2013 il rapporto era di 653 tonnellate di rifiuti gestiti per mezzo mentre al 2015 è pari a 597 tonnellate per mezzo. Mediamente ogni mezzo nel 2015 ha gestito il 19% di rifiuti in meno.</a:t>
            </a:r>
            <a:r>
              <a:rPr lang="it-IT" b="1" dirty="0">
                <a:solidFill>
                  <a:srgbClr val="C00000"/>
                </a:solidFill>
              </a:rPr>
              <a:t> NEGATIVO</a:t>
            </a:r>
          </a:p>
          <a:p>
            <a:pPr marL="285750" indent="-285750" algn="just">
              <a:buFont typeface="Arial" panose="020B0604020202020204" pitchFamily="34" charset="0"/>
              <a:buChar char="•"/>
            </a:pPr>
            <a:r>
              <a:rPr lang="it-IT" dirty="0"/>
              <a:t>La razionalizzazione dei mezzi per la gestione dei rifiuti risulta indispensabile per abbattere gli agenti inquinanti nell’aria e di conseguenza per migliorare le performance ambientali della società.</a:t>
            </a:r>
          </a:p>
        </p:txBody>
      </p:sp>
      <p:graphicFrame>
        <p:nvGraphicFramePr>
          <p:cNvPr id="2" name="Tabella 1"/>
          <p:cNvGraphicFramePr>
            <a:graphicFrameLocks noGrp="1"/>
          </p:cNvGraphicFramePr>
          <p:nvPr>
            <p:extLst>
              <p:ext uri="{D42A27DB-BD31-4B8C-83A1-F6EECF244321}">
                <p14:modId xmlns:p14="http://schemas.microsoft.com/office/powerpoint/2010/main" val="3312743284"/>
              </p:ext>
            </p:extLst>
          </p:nvPr>
        </p:nvGraphicFramePr>
        <p:xfrm>
          <a:off x="1131689" y="1755275"/>
          <a:ext cx="6694651" cy="506730"/>
        </p:xfrm>
        <a:graphic>
          <a:graphicData uri="http://schemas.openxmlformats.org/drawingml/2006/table">
            <a:tbl>
              <a:tblPr/>
              <a:tblGrid>
                <a:gridCol w="3034743">
                  <a:extLst>
                    <a:ext uri="{9D8B030D-6E8A-4147-A177-3AD203B41FA5}">
                      <a16:colId xmlns="" xmlns:a16="http://schemas.microsoft.com/office/drawing/2014/main" val="652235813"/>
                    </a:ext>
                  </a:extLst>
                </a:gridCol>
                <a:gridCol w="1315021">
                  <a:extLst>
                    <a:ext uri="{9D8B030D-6E8A-4147-A177-3AD203B41FA5}">
                      <a16:colId xmlns="" xmlns:a16="http://schemas.microsoft.com/office/drawing/2014/main" val="3421767102"/>
                    </a:ext>
                  </a:extLst>
                </a:gridCol>
                <a:gridCol w="1031558">
                  <a:extLst>
                    <a:ext uri="{9D8B030D-6E8A-4147-A177-3AD203B41FA5}">
                      <a16:colId xmlns="" xmlns:a16="http://schemas.microsoft.com/office/drawing/2014/main" val="2159827910"/>
                    </a:ext>
                  </a:extLst>
                </a:gridCol>
                <a:gridCol w="1313329">
                  <a:extLst>
                    <a:ext uri="{9D8B030D-6E8A-4147-A177-3AD203B41FA5}">
                      <a16:colId xmlns="" xmlns:a16="http://schemas.microsoft.com/office/drawing/2014/main" val="1050526828"/>
                    </a:ext>
                  </a:extLst>
                </a:gridCol>
              </a:tblGrid>
              <a:tr h="249615">
                <a:tc>
                  <a:txBody>
                    <a:bodyPr/>
                    <a:lstStyle/>
                    <a:p>
                      <a:pPr algn="l" fontAlgn="b"/>
                      <a:r>
                        <a:rPr lang="it-IT" sz="1600" b="0" i="0" u="none" strike="noStrike">
                          <a:solidFill>
                            <a:srgbClr val="000000"/>
                          </a:solidFill>
                          <a:effectLst/>
                          <a:latin typeface="Calibri" panose="020F0502020204030204" pitchFamily="34" charset="0"/>
                        </a:rPr>
                        <a:t>Mezzi per tonnellate smaltite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600" b="0"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600" b="0" i="0" u="none" strike="noStrike">
                          <a:solidFill>
                            <a:srgbClr val="000000"/>
                          </a:solidFill>
                          <a:effectLst/>
                          <a:latin typeface="Calibri" panose="020F0502020204030204" pitchFamily="34" charset="0"/>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1600" b="1" i="0" u="none" strike="noStrike" dirty="0">
                          <a:solidFill>
                            <a:srgbClr val="000000"/>
                          </a:solidFill>
                          <a:effectLst/>
                          <a:latin typeface="Calibri" panose="020F0502020204030204" pitchFamily="34" charset="0"/>
                        </a:rPr>
                        <a:t>variazione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 xmlns:a16="http://schemas.microsoft.com/office/drawing/2014/main" val="2569019079"/>
                  </a:ext>
                </a:extLst>
              </a:tr>
              <a:tr h="249615">
                <a:tc>
                  <a:txBody>
                    <a:bodyPr/>
                    <a:lstStyle/>
                    <a:p>
                      <a:pPr algn="l" fontAlgn="b"/>
                      <a:r>
                        <a:rPr lang="it-IT" sz="1600" b="0" i="0" u="none" strike="noStrike">
                          <a:solidFill>
                            <a:srgbClr val="000000"/>
                          </a:solidFill>
                          <a:effectLst/>
                          <a:latin typeface="Calibri" panose="020F0502020204030204" pitchFamily="34" charset="0"/>
                        </a:rPr>
                        <a:t>tonnellate gestite/mezzi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653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597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a:solidFill>
                            <a:srgbClr val="000000"/>
                          </a:solidFill>
                          <a:effectLst/>
                          <a:latin typeface="Calibri" panose="020F0502020204030204" pitchFamily="34" charset="0"/>
                        </a:rPr>
                        <a:t>-9%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58275821"/>
                  </a:ext>
                </a:extLst>
              </a:tr>
            </a:tbl>
          </a:graphicData>
        </a:graphic>
      </p:graphicFrame>
      <p:sp>
        <p:nvSpPr>
          <p:cNvPr id="3" name="Segnaposto numero diapositiva 2"/>
          <p:cNvSpPr>
            <a:spLocks noGrp="1"/>
          </p:cNvSpPr>
          <p:nvPr>
            <p:ph type="sldNum" sz="quarter" idx="12"/>
          </p:nvPr>
        </p:nvSpPr>
        <p:spPr/>
        <p:txBody>
          <a:bodyPr/>
          <a:lstStyle/>
          <a:p>
            <a:fld id="{A833D84A-032A-4297-A1D5-C620F1BDBFBC}" type="slidenum">
              <a:rPr lang="it-IT" smtClean="0"/>
              <a:pPr/>
              <a:t>49</a:t>
            </a:fld>
            <a:endParaRPr lang="it-IT" dirty="0"/>
          </a:p>
        </p:txBody>
      </p:sp>
    </p:spTree>
    <p:extLst>
      <p:ext uri="{BB962C8B-B14F-4D97-AF65-F5344CB8AC3E}">
        <p14:creationId xmlns:p14="http://schemas.microsoft.com/office/powerpoint/2010/main" val="389387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638"/>
            <a:ext cx="9144000" cy="1143000"/>
          </a:xfrm>
        </p:spPr>
        <p:txBody>
          <a:bodyPr>
            <a:normAutofit fontScale="90000"/>
          </a:bodyPr>
          <a:lstStyle/>
          <a:p>
            <a:r>
              <a:rPr lang="it-IT" sz="3600" b="1" dirty="0" smtClean="0">
                <a:solidFill>
                  <a:schemeClr val="accent1"/>
                </a:solidFill>
              </a:rPr>
              <a:t>Diminuzione della produzione pro capite di rifiuti</a:t>
            </a:r>
            <a:endParaRPr lang="it-IT" sz="4000" dirty="0"/>
          </a:p>
        </p:txBody>
      </p:sp>
      <p:sp>
        <p:nvSpPr>
          <p:cNvPr id="3" name="Segnaposto numero diapositiva 2"/>
          <p:cNvSpPr>
            <a:spLocks noGrp="1"/>
          </p:cNvSpPr>
          <p:nvPr>
            <p:ph type="sldNum" sz="quarter" idx="12"/>
          </p:nvPr>
        </p:nvSpPr>
        <p:spPr/>
        <p:txBody>
          <a:bodyPr/>
          <a:lstStyle/>
          <a:p>
            <a:fld id="{A833D84A-032A-4297-A1D5-C620F1BDBFBC}" type="slidenum">
              <a:rPr lang="it-IT" smtClean="0"/>
              <a:pPr/>
              <a:t>5</a:t>
            </a:fld>
            <a:endParaRPr lang="it-IT" dirty="0"/>
          </a:p>
        </p:txBody>
      </p:sp>
      <p:sp>
        <p:nvSpPr>
          <p:cNvPr id="6" name="Rettangolo 5"/>
          <p:cNvSpPr/>
          <p:nvPr/>
        </p:nvSpPr>
        <p:spPr>
          <a:xfrm>
            <a:off x="6219304" y="3342184"/>
            <a:ext cx="2889200" cy="230832"/>
          </a:xfrm>
          <a:prstGeom prst="rect">
            <a:avLst/>
          </a:prstGeom>
        </p:spPr>
        <p:txBody>
          <a:bodyPr wrap="square">
            <a:spAutoFit/>
          </a:bodyPr>
          <a:lstStyle/>
          <a:p>
            <a:pPr algn="ctr"/>
            <a:r>
              <a:rPr lang="it-IT" sz="900" i="1" dirty="0">
                <a:solidFill>
                  <a:srgbClr val="000000"/>
                </a:solidFill>
                <a:latin typeface="Calibri" panose="020F0502020204030204" pitchFamily="34" charset="0"/>
              </a:rPr>
              <a:t>Fonte: ISPRA rapporto rifiuti 2015</a:t>
            </a:r>
            <a:endParaRPr lang="it-IT" sz="900" i="1" dirty="0"/>
          </a:p>
        </p:txBody>
      </p:sp>
      <p:sp>
        <p:nvSpPr>
          <p:cNvPr id="7" name="CasellaDiTesto 6"/>
          <p:cNvSpPr txBox="1"/>
          <p:nvPr/>
        </p:nvSpPr>
        <p:spPr>
          <a:xfrm>
            <a:off x="827584" y="1187460"/>
            <a:ext cx="4563813" cy="369332"/>
          </a:xfrm>
          <a:prstGeom prst="rect">
            <a:avLst/>
          </a:prstGeom>
          <a:noFill/>
        </p:spPr>
        <p:txBody>
          <a:bodyPr wrap="none" rtlCol="0">
            <a:spAutoFit/>
          </a:bodyPr>
          <a:lstStyle/>
          <a:p>
            <a:r>
              <a:rPr lang="it-IT" b="1" dirty="0"/>
              <a:t>Produzione  pro-capite di rifiuti (kg/ab/anno)</a:t>
            </a:r>
          </a:p>
        </p:txBody>
      </p:sp>
      <p:graphicFrame>
        <p:nvGraphicFramePr>
          <p:cNvPr id="8" name="Tabella 7"/>
          <p:cNvGraphicFramePr>
            <a:graphicFrameLocks noGrp="1"/>
          </p:cNvGraphicFramePr>
          <p:nvPr>
            <p:extLst>
              <p:ext uri="{D42A27DB-BD31-4B8C-83A1-F6EECF244321}">
                <p14:modId xmlns:p14="http://schemas.microsoft.com/office/powerpoint/2010/main" val="1426860557"/>
              </p:ext>
            </p:extLst>
          </p:nvPr>
        </p:nvGraphicFramePr>
        <p:xfrm>
          <a:off x="888190" y="1580828"/>
          <a:ext cx="7572241" cy="1689347"/>
        </p:xfrm>
        <a:graphic>
          <a:graphicData uri="http://schemas.openxmlformats.org/drawingml/2006/table">
            <a:tbl>
              <a:tblPr/>
              <a:tblGrid>
                <a:gridCol w="2085654">
                  <a:extLst>
                    <a:ext uri="{9D8B030D-6E8A-4147-A177-3AD203B41FA5}">
                      <a16:colId xmlns:a16="http://schemas.microsoft.com/office/drawing/2014/main" xmlns="" val="2855680813"/>
                    </a:ext>
                  </a:extLst>
                </a:gridCol>
                <a:gridCol w="1428015">
                  <a:extLst>
                    <a:ext uri="{9D8B030D-6E8A-4147-A177-3AD203B41FA5}">
                      <a16:colId xmlns:a16="http://schemas.microsoft.com/office/drawing/2014/main" xmlns="" val="2488877126"/>
                    </a:ext>
                  </a:extLst>
                </a:gridCol>
                <a:gridCol w="977063">
                  <a:extLst>
                    <a:ext uri="{9D8B030D-6E8A-4147-A177-3AD203B41FA5}">
                      <a16:colId xmlns:a16="http://schemas.microsoft.com/office/drawing/2014/main" xmlns="" val="2637311835"/>
                    </a:ext>
                  </a:extLst>
                </a:gridCol>
                <a:gridCol w="1052223">
                  <a:extLst>
                    <a:ext uri="{9D8B030D-6E8A-4147-A177-3AD203B41FA5}">
                      <a16:colId xmlns:a16="http://schemas.microsoft.com/office/drawing/2014/main" xmlns="" val="1313055813"/>
                    </a:ext>
                  </a:extLst>
                </a:gridCol>
                <a:gridCol w="2029286">
                  <a:extLst>
                    <a:ext uri="{9D8B030D-6E8A-4147-A177-3AD203B41FA5}">
                      <a16:colId xmlns:a16="http://schemas.microsoft.com/office/drawing/2014/main" xmlns="" val="1195541037"/>
                    </a:ext>
                  </a:extLst>
                </a:gridCol>
              </a:tblGrid>
              <a:tr h="668060">
                <a:tc>
                  <a:txBody>
                    <a:bodyPr/>
                    <a:lstStyle/>
                    <a:p>
                      <a:pPr algn="l" fontAlgn="b"/>
                      <a:r>
                        <a:rPr lang="it-IT" sz="20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2000" b="0" i="0" u="none" strike="noStrike" dirty="0">
                          <a:solidFill>
                            <a:srgbClr val="000000"/>
                          </a:solidFill>
                          <a:effectLst/>
                          <a:latin typeface="Calibri" panose="020F0502020204030204" pitchFamily="34" charset="0"/>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2000" b="0"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2000" b="0" i="0" u="none" strike="noStrike">
                          <a:solidFill>
                            <a:srgbClr val="000000"/>
                          </a:solidFill>
                          <a:effectLst/>
                          <a:latin typeface="Calibri" panose="020F0502020204030204" pitchFamily="34" charset="0"/>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2000" b="0" i="0" u="none" strike="noStrike" dirty="0">
                          <a:solidFill>
                            <a:srgbClr val="000000"/>
                          </a:solidFill>
                          <a:effectLst/>
                          <a:latin typeface="Calibri" panose="020F0502020204030204" pitchFamily="34" charset="0"/>
                        </a:rPr>
                        <a:t>variazione           </a:t>
                      </a:r>
                      <a:endParaRPr lang="it-IT" sz="2000" b="0" i="0" u="none" strike="noStrike" dirty="0" smtClean="0">
                        <a:solidFill>
                          <a:srgbClr val="000000"/>
                        </a:solidFill>
                        <a:effectLst/>
                        <a:latin typeface="Calibri" panose="020F0502020204030204" pitchFamily="34" charset="0"/>
                      </a:endParaRPr>
                    </a:p>
                    <a:p>
                      <a:pPr algn="r" fontAlgn="b"/>
                      <a:r>
                        <a:rPr lang="it-IT" sz="2000" b="0" i="0" u="none" strike="noStrike" dirty="0" smtClean="0">
                          <a:solidFill>
                            <a:srgbClr val="000000"/>
                          </a:solidFill>
                          <a:effectLst/>
                          <a:latin typeface="Calibri" panose="020F0502020204030204" pitchFamily="34" charset="0"/>
                        </a:rPr>
                        <a:t>2013-2015</a:t>
                      </a:r>
                      <a:endParaRPr lang="it-IT" sz="20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992065641"/>
                  </a:ext>
                </a:extLst>
              </a:tr>
              <a:tr h="340429">
                <a:tc>
                  <a:txBody>
                    <a:bodyPr/>
                    <a:lstStyle/>
                    <a:p>
                      <a:pPr algn="l" fontAlgn="b"/>
                      <a:r>
                        <a:rPr lang="it-IT" sz="2000" b="0" i="0" u="none" strike="noStrike">
                          <a:solidFill>
                            <a:srgbClr val="000000"/>
                          </a:solidFill>
                          <a:effectLst/>
                          <a:latin typeface="Calibri" panose="020F0502020204030204" pitchFamily="34" charset="0"/>
                        </a:rPr>
                        <a:t>ATO TOSCANA SUD</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596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553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545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dirty="0">
                          <a:solidFill>
                            <a:srgbClr val="000000"/>
                          </a:solidFill>
                          <a:effectLst/>
                          <a:latin typeface="Calibri" panose="020F0502020204030204" pitchFamily="34" charset="0"/>
                        </a:rPr>
                        <a:t>-8,6%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0653154"/>
                  </a:ext>
                </a:extLst>
              </a:tr>
              <a:tr h="340429">
                <a:tc>
                  <a:txBody>
                    <a:bodyPr/>
                    <a:lstStyle/>
                    <a:p>
                      <a:pPr algn="l" fontAlgn="b"/>
                      <a:r>
                        <a:rPr lang="it-IT" sz="2000" b="0" i="0" u="none" strike="noStrike">
                          <a:solidFill>
                            <a:srgbClr val="000000"/>
                          </a:solidFill>
                          <a:effectLst/>
                          <a:latin typeface="Calibri" panose="020F0502020204030204" pitchFamily="34" charset="0"/>
                        </a:rPr>
                        <a:t>TOSCANA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596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601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608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0931787"/>
                  </a:ext>
                </a:extLst>
              </a:tr>
              <a:tr h="340429">
                <a:tc>
                  <a:txBody>
                    <a:bodyPr/>
                    <a:lstStyle/>
                    <a:p>
                      <a:pPr algn="l" fontAlgn="b"/>
                      <a:r>
                        <a:rPr lang="it-IT" sz="2000" b="0" i="0" u="none" strike="noStrike" dirty="0">
                          <a:solidFill>
                            <a:srgbClr val="000000"/>
                          </a:solidFill>
                          <a:effectLst/>
                          <a:latin typeface="Calibri" panose="020F0502020204030204" pitchFamily="34" charset="0"/>
                        </a:rPr>
                        <a:t>ITALIA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dirty="0">
                          <a:solidFill>
                            <a:srgbClr val="000000"/>
                          </a:solidFill>
                          <a:effectLst/>
                          <a:latin typeface="Calibri" panose="020F0502020204030204" pitchFamily="34" charset="0"/>
                        </a:rPr>
                        <a:t>487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488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487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dirty="0">
                          <a:solidFill>
                            <a:srgbClr val="000000"/>
                          </a:solidFill>
                          <a:effectLst/>
                          <a:latin typeface="Calibri" panose="020F0502020204030204" pitchFamily="34" charset="0"/>
                        </a:rPr>
                        <a:t>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4120865"/>
                  </a:ext>
                </a:extLst>
              </a:tr>
            </a:tbl>
          </a:graphicData>
        </a:graphic>
      </p:graphicFrame>
      <p:sp>
        <p:nvSpPr>
          <p:cNvPr id="9" name="CasellaDiTesto 8"/>
          <p:cNvSpPr txBox="1"/>
          <p:nvPr/>
        </p:nvSpPr>
        <p:spPr>
          <a:xfrm>
            <a:off x="888192" y="3724286"/>
            <a:ext cx="7099546" cy="1938992"/>
          </a:xfrm>
          <a:prstGeom prst="rect">
            <a:avLst/>
          </a:prstGeom>
          <a:noFill/>
        </p:spPr>
        <p:txBody>
          <a:bodyPr wrap="square" rtlCol="0">
            <a:spAutoFit/>
          </a:bodyPr>
          <a:lstStyle/>
          <a:p>
            <a:pPr marL="342900" indent="-342900" algn="just">
              <a:buFont typeface="Arial" charset="0"/>
              <a:buChar char="•"/>
            </a:pPr>
            <a:r>
              <a:rPr lang="it-IT" sz="2400" dirty="0" smtClean="0"/>
              <a:t>nell’ATO Toscana Sud  </a:t>
            </a:r>
            <a:r>
              <a:rPr lang="it-IT" sz="2400" b="1" dirty="0" smtClean="0">
                <a:solidFill>
                  <a:srgbClr val="FF0000"/>
                </a:solidFill>
              </a:rPr>
              <a:t>-8,6%</a:t>
            </a:r>
          </a:p>
          <a:p>
            <a:pPr marL="342900" indent="-342900" algn="just">
              <a:buFont typeface="Arial" charset="0"/>
              <a:buChar char="•"/>
            </a:pPr>
            <a:endParaRPr lang="it-IT" sz="2400" dirty="0"/>
          </a:p>
          <a:p>
            <a:pPr marL="342900" indent="-342900" algn="just">
              <a:buFont typeface="Arial" charset="0"/>
              <a:buChar char="•"/>
            </a:pPr>
            <a:r>
              <a:rPr lang="it-IT" sz="2400" dirty="0" smtClean="0"/>
              <a:t>in Toscana </a:t>
            </a:r>
            <a:r>
              <a:rPr lang="it-IT" sz="2400" b="1" dirty="0" smtClean="0"/>
              <a:t>+2,0%</a:t>
            </a:r>
          </a:p>
          <a:p>
            <a:pPr marL="342900" indent="-342900" algn="just">
              <a:buFont typeface="Arial" charset="0"/>
              <a:buChar char="•"/>
            </a:pPr>
            <a:endParaRPr lang="it-IT" sz="2400" dirty="0"/>
          </a:p>
          <a:p>
            <a:pPr marL="342900" indent="-342900" algn="just">
              <a:buFont typeface="Arial" charset="0"/>
              <a:buChar char="•"/>
            </a:pPr>
            <a:r>
              <a:rPr lang="it-IT" sz="2400" dirty="0" smtClean="0"/>
              <a:t>in Italia, </a:t>
            </a:r>
            <a:r>
              <a:rPr lang="it-IT" sz="2400" b="1" dirty="0" smtClean="0"/>
              <a:t>stabile</a:t>
            </a:r>
            <a:r>
              <a:rPr lang="it-IT" sz="2400" dirty="0" smtClean="0"/>
              <a:t> nello stesso periodo</a:t>
            </a:r>
            <a:endParaRPr lang="it-IT" sz="2400" dirty="0"/>
          </a:p>
        </p:txBody>
      </p:sp>
    </p:spTree>
    <p:extLst>
      <p:ext uri="{BB962C8B-B14F-4D97-AF65-F5344CB8AC3E}">
        <p14:creationId xmlns:p14="http://schemas.microsoft.com/office/powerpoint/2010/main" val="1278343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638"/>
            <a:ext cx="9144000" cy="1143000"/>
          </a:xfrm>
        </p:spPr>
        <p:txBody>
          <a:bodyPr>
            <a:normAutofit/>
          </a:bodyPr>
          <a:lstStyle/>
          <a:p>
            <a:r>
              <a:rPr lang="it-IT" sz="3600" b="1" dirty="0" smtClean="0">
                <a:solidFill>
                  <a:schemeClr val="accent1"/>
                </a:solidFill>
              </a:rPr>
              <a:t>Diminuzione della raccolta differenziata</a:t>
            </a:r>
            <a:endParaRPr lang="it-IT" sz="4000" dirty="0"/>
          </a:p>
        </p:txBody>
      </p:sp>
      <p:sp>
        <p:nvSpPr>
          <p:cNvPr id="3" name="Segnaposto numero diapositiva 2"/>
          <p:cNvSpPr>
            <a:spLocks noGrp="1"/>
          </p:cNvSpPr>
          <p:nvPr>
            <p:ph type="sldNum" sz="quarter" idx="12"/>
          </p:nvPr>
        </p:nvSpPr>
        <p:spPr/>
        <p:txBody>
          <a:bodyPr/>
          <a:lstStyle/>
          <a:p>
            <a:fld id="{A833D84A-032A-4297-A1D5-C620F1BDBFBC}" type="slidenum">
              <a:rPr lang="it-IT" smtClean="0"/>
              <a:pPr/>
              <a:t>6</a:t>
            </a:fld>
            <a:endParaRPr lang="it-IT" dirty="0"/>
          </a:p>
        </p:txBody>
      </p:sp>
      <p:sp>
        <p:nvSpPr>
          <p:cNvPr id="9" name="CasellaDiTesto 8"/>
          <p:cNvSpPr txBox="1"/>
          <p:nvPr/>
        </p:nvSpPr>
        <p:spPr>
          <a:xfrm>
            <a:off x="888192" y="3724286"/>
            <a:ext cx="7099546" cy="1938992"/>
          </a:xfrm>
          <a:prstGeom prst="rect">
            <a:avLst/>
          </a:prstGeom>
          <a:noFill/>
        </p:spPr>
        <p:txBody>
          <a:bodyPr wrap="square" rtlCol="0">
            <a:spAutoFit/>
          </a:bodyPr>
          <a:lstStyle/>
          <a:p>
            <a:pPr marL="342900" indent="-342900" algn="just">
              <a:buFont typeface="Arial" charset="0"/>
              <a:buChar char="•"/>
            </a:pPr>
            <a:r>
              <a:rPr lang="it-IT" sz="2400" dirty="0" smtClean="0"/>
              <a:t>nell’ATO Toscana Sud  </a:t>
            </a:r>
            <a:r>
              <a:rPr lang="it-IT" sz="2400" b="1" dirty="0" smtClean="0">
                <a:solidFill>
                  <a:srgbClr val="FF0000"/>
                </a:solidFill>
              </a:rPr>
              <a:t>-6,1%</a:t>
            </a:r>
          </a:p>
          <a:p>
            <a:pPr marL="342900" indent="-342900" algn="just">
              <a:buFont typeface="Arial" charset="0"/>
              <a:buChar char="•"/>
            </a:pPr>
            <a:endParaRPr lang="it-IT" sz="2400" dirty="0"/>
          </a:p>
          <a:p>
            <a:pPr marL="342900" indent="-342900" algn="just">
              <a:buFont typeface="Arial" charset="0"/>
              <a:buChar char="•"/>
            </a:pPr>
            <a:r>
              <a:rPr lang="it-IT" sz="2400" dirty="0" smtClean="0"/>
              <a:t>in Toscana </a:t>
            </a:r>
            <a:r>
              <a:rPr lang="it-IT" sz="2400" b="1" dirty="0" smtClean="0"/>
              <a:t>+8,5%</a:t>
            </a:r>
          </a:p>
          <a:p>
            <a:pPr marL="342900" indent="-342900" algn="just">
              <a:buFont typeface="Arial" charset="0"/>
              <a:buChar char="•"/>
            </a:pPr>
            <a:endParaRPr lang="it-IT" sz="2400" dirty="0"/>
          </a:p>
          <a:p>
            <a:pPr marL="342900" indent="-342900" algn="just">
              <a:buFont typeface="Arial" charset="0"/>
              <a:buChar char="•"/>
            </a:pPr>
            <a:r>
              <a:rPr lang="it-IT" sz="2400" dirty="0" smtClean="0"/>
              <a:t>in Italia </a:t>
            </a:r>
            <a:r>
              <a:rPr lang="it-IT" sz="2400" b="1" dirty="0" smtClean="0"/>
              <a:t>+10,9%</a:t>
            </a:r>
            <a:endParaRPr lang="it-IT" sz="2400" b="1" dirty="0"/>
          </a:p>
        </p:txBody>
      </p:sp>
      <p:sp>
        <p:nvSpPr>
          <p:cNvPr id="10" name="Rettangolo 9"/>
          <p:cNvSpPr/>
          <p:nvPr/>
        </p:nvSpPr>
        <p:spPr>
          <a:xfrm>
            <a:off x="5940152" y="3325706"/>
            <a:ext cx="2889200" cy="230832"/>
          </a:xfrm>
          <a:prstGeom prst="rect">
            <a:avLst/>
          </a:prstGeom>
        </p:spPr>
        <p:txBody>
          <a:bodyPr wrap="square">
            <a:spAutoFit/>
          </a:bodyPr>
          <a:lstStyle/>
          <a:p>
            <a:pPr algn="ctr"/>
            <a:r>
              <a:rPr lang="it-IT" sz="900" i="1" dirty="0">
                <a:solidFill>
                  <a:srgbClr val="000000"/>
                </a:solidFill>
                <a:latin typeface="Calibri" panose="020F0502020204030204" pitchFamily="34" charset="0"/>
              </a:rPr>
              <a:t>Fonte: ISPRA rapporto rifiuti 2015</a:t>
            </a:r>
            <a:endParaRPr lang="it-IT" sz="900" i="1" dirty="0"/>
          </a:p>
        </p:txBody>
      </p:sp>
      <p:graphicFrame>
        <p:nvGraphicFramePr>
          <p:cNvPr id="11" name="Tabella 10"/>
          <p:cNvGraphicFramePr>
            <a:graphicFrameLocks noGrp="1"/>
          </p:cNvGraphicFramePr>
          <p:nvPr>
            <p:extLst>
              <p:ext uri="{D42A27DB-BD31-4B8C-83A1-F6EECF244321}">
                <p14:modId xmlns:p14="http://schemas.microsoft.com/office/powerpoint/2010/main" val="184536498"/>
              </p:ext>
            </p:extLst>
          </p:nvPr>
        </p:nvGraphicFramePr>
        <p:xfrm>
          <a:off x="739513" y="1509197"/>
          <a:ext cx="7576902" cy="1775787"/>
        </p:xfrm>
        <a:graphic>
          <a:graphicData uri="http://schemas.openxmlformats.org/drawingml/2006/table">
            <a:tbl>
              <a:tblPr/>
              <a:tblGrid>
                <a:gridCol w="2086938">
                  <a:extLst>
                    <a:ext uri="{9D8B030D-6E8A-4147-A177-3AD203B41FA5}">
                      <a16:colId xmlns:a16="http://schemas.microsoft.com/office/drawing/2014/main" xmlns="" val="1124317439"/>
                    </a:ext>
                  </a:extLst>
                </a:gridCol>
                <a:gridCol w="1428894">
                  <a:extLst>
                    <a:ext uri="{9D8B030D-6E8A-4147-A177-3AD203B41FA5}">
                      <a16:colId xmlns:a16="http://schemas.microsoft.com/office/drawing/2014/main" xmlns="" val="1417998396"/>
                    </a:ext>
                  </a:extLst>
                </a:gridCol>
                <a:gridCol w="977665">
                  <a:extLst>
                    <a:ext uri="{9D8B030D-6E8A-4147-A177-3AD203B41FA5}">
                      <a16:colId xmlns:a16="http://schemas.microsoft.com/office/drawing/2014/main" xmlns="" val="1968691056"/>
                    </a:ext>
                  </a:extLst>
                </a:gridCol>
                <a:gridCol w="1052870">
                  <a:extLst>
                    <a:ext uri="{9D8B030D-6E8A-4147-A177-3AD203B41FA5}">
                      <a16:colId xmlns:a16="http://schemas.microsoft.com/office/drawing/2014/main" xmlns="" val="1340668501"/>
                    </a:ext>
                  </a:extLst>
                </a:gridCol>
                <a:gridCol w="2030535">
                  <a:extLst>
                    <a:ext uri="{9D8B030D-6E8A-4147-A177-3AD203B41FA5}">
                      <a16:colId xmlns:a16="http://schemas.microsoft.com/office/drawing/2014/main" xmlns="" val="1213544167"/>
                    </a:ext>
                  </a:extLst>
                </a:gridCol>
              </a:tblGrid>
              <a:tr h="702243">
                <a:tc>
                  <a:txBody>
                    <a:bodyPr/>
                    <a:lstStyle/>
                    <a:p>
                      <a:pPr algn="l" fontAlgn="b"/>
                      <a:r>
                        <a:rPr lang="it-IT" sz="2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2000" b="0" i="0" u="none" strike="noStrike">
                          <a:solidFill>
                            <a:srgbClr val="000000"/>
                          </a:solidFill>
                          <a:effectLst/>
                          <a:latin typeface="Calibri" panose="020F0502020204030204" pitchFamily="34" charset="0"/>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2000" b="0" i="0" u="none" strike="noStrike" dirty="0">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2000" b="0" i="0" u="none" strike="noStrike">
                          <a:solidFill>
                            <a:srgbClr val="000000"/>
                          </a:solidFill>
                          <a:effectLst/>
                          <a:latin typeface="Calibri" panose="020F0502020204030204" pitchFamily="34" charset="0"/>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2000" b="0" i="0" u="none" strike="noStrike" dirty="0">
                          <a:solidFill>
                            <a:srgbClr val="000000"/>
                          </a:solidFill>
                          <a:effectLst/>
                          <a:latin typeface="Calibri" panose="020F0502020204030204" pitchFamily="34" charset="0"/>
                        </a:rPr>
                        <a:t>variazione           2013-2015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203061156"/>
                  </a:ext>
                </a:extLst>
              </a:tr>
              <a:tr h="357848">
                <a:tc>
                  <a:txBody>
                    <a:bodyPr/>
                    <a:lstStyle/>
                    <a:p>
                      <a:pPr algn="l" fontAlgn="b"/>
                      <a:r>
                        <a:rPr lang="it-IT" sz="2000" b="0" i="0" u="none" strike="noStrike">
                          <a:solidFill>
                            <a:srgbClr val="000000"/>
                          </a:solidFill>
                          <a:effectLst/>
                          <a:latin typeface="Calibri" panose="020F0502020204030204" pitchFamily="34" charset="0"/>
                        </a:rPr>
                        <a:t>ATO TOSCANA SUD</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dirty="0">
                          <a:solidFill>
                            <a:srgbClr val="000000"/>
                          </a:solidFill>
                          <a:effectLst/>
                          <a:latin typeface="Calibri" panose="020F0502020204030204" pitchFamily="34" charset="0"/>
                        </a:rPr>
                        <a:t>39,1%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36,2%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36,7%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dirty="0">
                          <a:solidFill>
                            <a:srgbClr val="000000"/>
                          </a:solidFill>
                          <a:effectLst/>
                          <a:latin typeface="Calibri" panose="020F0502020204030204" pitchFamily="34" charset="0"/>
                        </a:rPr>
                        <a:t>-6,1%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03518066"/>
                  </a:ext>
                </a:extLst>
              </a:tr>
              <a:tr h="357848">
                <a:tc>
                  <a:txBody>
                    <a:bodyPr/>
                    <a:lstStyle/>
                    <a:p>
                      <a:pPr algn="l" fontAlgn="b"/>
                      <a:r>
                        <a:rPr lang="it-IT" sz="2000" b="0" i="0" u="none" strike="noStrike">
                          <a:solidFill>
                            <a:srgbClr val="000000"/>
                          </a:solidFill>
                          <a:effectLst/>
                          <a:latin typeface="Calibri" panose="020F0502020204030204" pitchFamily="34" charset="0"/>
                        </a:rPr>
                        <a:t>TOSCANA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42,2%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44,3%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46,1%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8,5%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04041436"/>
                  </a:ext>
                </a:extLst>
              </a:tr>
              <a:tr h="357848">
                <a:tc>
                  <a:txBody>
                    <a:bodyPr/>
                    <a:lstStyle/>
                    <a:p>
                      <a:pPr algn="l" fontAlgn="b"/>
                      <a:r>
                        <a:rPr lang="it-IT" sz="2000" b="0" i="0" u="none" strike="noStrike">
                          <a:solidFill>
                            <a:srgbClr val="000000"/>
                          </a:solidFill>
                          <a:effectLst/>
                          <a:latin typeface="Calibri" panose="020F0502020204030204" pitchFamily="34" charset="0"/>
                        </a:rPr>
                        <a:t>ITALIA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42,3%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45,2%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47,5%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dirty="0">
                          <a:solidFill>
                            <a:srgbClr val="000000"/>
                          </a:solidFill>
                          <a:effectLst/>
                          <a:latin typeface="Calibri" panose="020F0502020204030204" pitchFamily="34" charset="0"/>
                        </a:rPr>
                        <a:t>10,9%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3742141"/>
                  </a:ext>
                </a:extLst>
              </a:tr>
            </a:tbl>
          </a:graphicData>
        </a:graphic>
      </p:graphicFrame>
      <p:sp>
        <p:nvSpPr>
          <p:cNvPr id="12" name="CasellaDiTesto 11"/>
          <p:cNvSpPr txBox="1"/>
          <p:nvPr/>
        </p:nvSpPr>
        <p:spPr>
          <a:xfrm>
            <a:off x="683568" y="1159322"/>
            <a:ext cx="7808856" cy="369332"/>
          </a:xfrm>
          <a:prstGeom prst="rect">
            <a:avLst/>
          </a:prstGeom>
          <a:noFill/>
        </p:spPr>
        <p:txBody>
          <a:bodyPr wrap="square" rtlCol="0">
            <a:spAutoFit/>
          </a:bodyPr>
          <a:lstStyle/>
          <a:p>
            <a:r>
              <a:rPr lang="it-IT" b="1" dirty="0"/>
              <a:t>% di raccolta differenziata e variazione 2013-2015</a:t>
            </a:r>
          </a:p>
        </p:txBody>
      </p:sp>
    </p:spTree>
    <p:extLst>
      <p:ext uri="{BB962C8B-B14F-4D97-AF65-F5344CB8AC3E}">
        <p14:creationId xmlns:p14="http://schemas.microsoft.com/office/powerpoint/2010/main" val="2121635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p:cNvSpPr>
            <a:spLocks noGrp="1"/>
          </p:cNvSpPr>
          <p:nvPr>
            <p:ph type="title"/>
          </p:nvPr>
        </p:nvSpPr>
        <p:spPr>
          <a:xfrm>
            <a:off x="0" y="359705"/>
            <a:ext cx="9144000" cy="658444"/>
          </a:xfrm>
        </p:spPr>
        <p:txBody>
          <a:bodyPr>
            <a:noAutofit/>
          </a:bodyPr>
          <a:lstStyle/>
          <a:p>
            <a:r>
              <a:rPr lang="it-IT" sz="3600" b="1" dirty="0" smtClean="0">
                <a:solidFill>
                  <a:schemeClr val="accent1"/>
                </a:solidFill>
              </a:rPr>
              <a:t>La performance negativa della differenziata</a:t>
            </a:r>
            <a:endParaRPr lang="it-IT" sz="2800" b="1" dirty="0">
              <a:solidFill>
                <a:schemeClr val="accent1"/>
              </a:solidFill>
            </a:endParaRPr>
          </a:p>
        </p:txBody>
      </p:sp>
      <p:sp>
        <p:nvSpPr>
          <p:cNvPr id="7" name="Rettangolo 6"/>
          <p:cNvSpPr/>
          <p:nvPr/>
        </p:nvSpPr>
        <p:spPr>
          <a:xfrm>
            <a:off x="539552" y="3806656"/>
            <a:ext cx="7848872" cy="1938992"/>
          </a:xfrm>
          <a:prstGeom prst="rect">
            <a:avLst/>
          </a:prstGeom>
        </p:spPr>
        <p:txBody>
          <a:bodyPr wrap="square">
            <a:spAutoFit/>
          </a:bodyPr>
          <a:lstStyle/>
          <a:p>
            <a:endParaRPr lang="it-IT" sz="2400" b="1" dirty="0">
              <a:solidFill>
                <a:srgbClr val="C00000"/>
              </a:solidFill>
            </a:endParaRPr>
          </a:p>
          <a:p>
            <a:pPr marL="285750" indent="-285750" algn="just">
              <a:buFont typeface="Arial" panose="020B0604020202020204" pitchFamily="34" charset="0"/>
              <a:buChar char="•"/>
            </a:pPr>
            <a:r>
              <a:rPr lang="it-IT" sz="2400" dirty="0" smtClean="0"/>
              <a:t>L’andamento </a:t>
            </a:r>
            <a:r>
              <a:rPr lang="it-IT" sz="2400" dirty="0"/>
              <a:t>2013-2015 mostra un netto ampliamento del divario tra performance dell’</a:t>
            </a:r>
            <a:r>
              <a:rPr lang="it-IT" sz="2400" dirty="0" err="1"/>
              <a:t>Ato</a:t>
            </a:r>
            <a:r>
              <a:rPr lang="it-IT" sz="2400" dirty="0"/>
              <a:t> e performance nazionali e </a:t>
            </a:r>
            <a:r>
              <a:rPr lang="it-IT" sz="2400" dirty="0" smtClean="0"/>
              <a:t>regionali: il </a:t>
            </a:r>
            <a:r>
              <a:rPr lang="it-IT" sz="2400" dirty="0"/>
              <a:t>divario passa dal </a:t>
            </a:r>
            <a:r>
              <a:rPr lang="it-IT" sz="2400" dirty="0" smtClean="0"/>
              <a:t>7-8% </a:t>
            </a:r>
            <a:r>
              <a:rPr lang="it-IT" sz="2400" dirty="0"/>
              <a:t>circa nel 2013 al </a:t>
            </a:r>
            <a:r>
              <a:rPr lang="it-IT" sz="2400" dirty="0" smtClean="0"/>
              <a:t>21-22% </a:t>
            </a:r>
            <a:r>
              <a:rPr lang="it-IT" sz="2400" dirty="0"/>
              <a:t>circa nel </a:t>
            </a:r>
            <a:r>
              <a:rPr lang="it-IT" sz="2400" dirty="0" smtClean="0"/>
              <a:t>2015 </a:t>
            </a:r>
            <a:r>
              <a:rPr lang="it-IT" sz="2400" dirty="0" smtClean="0">
                <a:sym typeface="Wingdings"/>
              </a:rPr>
              <a:t> </a:t>
            </a:r>
            <a:r>
              <a:rPr lang="it-IT" sz="2400" b="1" dirty="0" smtClean="0">
                <a:solidFill>
                  <a:srgbClr val="C00000"/>
                </a:solidFill>
              </a:rPr>
              <a:t>ASPETTO MOLTO NEGATIVO</a:t>
            </a:r>
            <a:endParaRPr lang="it-IT" sz="2400" b="1" dirty="0">
              <a:solidFill>
                <a:srgbClr val="C00000"/>
              </a:solidFill>
            </a:endParaRPr>
          </a:p>
        </p:txBody>
      </p:sp>
      <p:sp>
        <p:nvSpPr>
          <p:cNvPr id="19" name="Rettangolo 18"/>
          <p:cNvSpPr/>
          <p:nvPr/>
        </p:nvSpPr>
        <p:spPr>
          <a:xfrm>
            <a:off x="6179812" y="3530793"/>
            <a:ext cx="2889200" cy="230832"/>
          </a:xfrm>
          <a:prstGeom prst="rect">
            <a:avLst/>
          </a:prstGeom>
        </p:spPr>
        <p:txBody>
          <a:bodyPr wrap="square">
            <a:spAutoFit/>
          </a:bodyPr>
          <a:lstStyle/>
          <a:p>
            <a:pPr algn="ctr"/>
            <a:r>
              <a:rPr lang="it-IT" sz="900" i="1" dirty="0">
                <a:solidFill>
                  <a:srgbClr val="000000"/>
                </a:solidFill>
                <a:latin typeface="Calibri" panose="020F0502020204030204" pitchFamily="34" charset="0"/>
              </a:rPr>
              <a:t>Fonte: ISPRA rapporto rifiuti 2015</a:t>
            </a:r>
            <a:endParaRPr lang="it-IT" sz="900" i="1" dirty="0"/>
          </a:p>
        </p:txBody>
      </p:sp>
      <p:sp>
        <p:nvSpPr>
          <p:cNvPr id="8" name="CasellaDiTesto 7"/>
          <p:cNvSpPr txBox="1"/>
          <p:nvPr/>
        </p:nvSpPr>
        <p:spPr>
          <a:xfrm>
            <a:off x="471048" y="1292594"/>
            <a:ext cx="6837256" cy="923330"/>
          </a:xfrm>
          <a:prstGeom prst="rect">
            <a:avLst/>
          </a:prstGeom>
          <a:noFill/>
        </p:spPr>
        <p:txBody>
          <a:bodyPr wrap="square" rtlCol="0">
            <a:spAutoFit/>
          </a:bodyPr>
          <a:lstStyle/>
          <a:p>
            <a:r>
              <a:rPr lang="it-IT" b="1" dirty="0"/>
              <a:t>Percentuale di raccolta differenziata, rapporto tra </a:t>
            </a:r>
            <a:r>
              <a:rPr lang="it-IT" b="1" dirty="0" err="1"/>
              <a:t>Ato</a:t>
            </a:r>
            <a:r>
              <a:rPr lang="it-IT" b="1" dirty="0"/>
              <a:t> Toscana Sud e valori nazionali e regionali</a:t>
            </a:r>
          </a:p>
          <a:p>
            <a:endParaRPr lang="it-IT" b="1" dirty="0"/>
          </a:p>
        </p:txBody>
      </p:sp>
      <p:graphicFrame>
        <p:nvGraphicFramePr>
          <p:cNvPr id="3" name="Tabella 2"/>
          <p:cNvGraphicFramePr>
            <a:graphicFrameLocks noGrp="1"/>
          </p:cNvGraphicFramePr>
          <p:nvPr>
            <p:extLst>
              <p:ext uri="{D42A27DB-BD31-4B8C-83A1-F6EECF244321}">
                <p14:modId xmlns:p14="http://schemas.microsoft.com/office/powerpoint/2010/main" val="1325400079"/>
              </p:ext>
            </p:extLst>
          </p:nvPr>
        </p:nvGraphicFramePr>
        <p:xfrm>
          <a:off x="539552" y="2013564"/>
          <a:ext cx="7848872" cy="1517229"/>
        </p:xfrm>
        <a:graphic>
          <a:graphicData uri="http://schemas.openxmlformats.org/drawingml/2006/table">
            <a:tbl>
              <a:tblPr/>
              <a:tblGrid>
                <a:gridCol w="5349728">
                  <a:extLst>
                    <a:ext uri="{9D8B030D-6E8A-4147-A177-3AD203B41FA5}">
                      <a16:colId xmlns:a16="http://schemas.microsoft.com/office/drawing/2014/main" xmlns="" val="671186623"/>
                    </a:ext>
                  </a:extLst>
                </a:gridCol>
                <a:gridCol w="833048">
                  <a:extLst>
                    <a:ext uri="{9D8B030D-6E8A-4147-A177-3AD203B41FA5}">
                      <a16:colId xmlns:a16="http://schemas.microsoft.com/office/drawing/2014/main" xmlns="" val="2726660324"/>
                    </a:ext>
                  </a:extLst>
                </a:gridCol>
                <a:gridCol w="833048">
                  <a:extLst>
                    <a:ext uri="{9D8B030D-6E8A-4147-A177-3AD203B41FA5}">
                      <a16:colId xmlns:a16="http://schemas.microsoft.com/office/drawing/2014/main" xmlns="" val="738013805"/>
                    </a:ext>
                  </a:extLst>
                </a:gridCol>
                <a:gridCol w="833048">
                  <a:extLst>
                    <a:ext uri="{9D8B030D-6E8A-4147-A177-3AD203B41FA5}">
                      <a16:colId xmlns:a16="http://schemas.microsoft.com/office/drawing/2014/main" xmlns="" val="1418466041"/>
                    </a:ext>
                  </a:extLst>
                </a:gridCol>
              </a:tblGrid>
              <a:tr h="751417">
                <a:tc>
                  <a:txBody>
                    <a:bodyPr/>
                    <a:lstStyle/>
                    <a:p>
                      <a:pPr algn="l" fontAlgn="b"/>
                      <a:r>
                        <a:rPr lang="it-IT" sz="2000" b="0" i="0" u="none" strike="noStrike" dirty="0">
                          <a:solidFill>
                            <a:srgbClr val="000000"/>
                          </a:solidFill>
                          <a:effectLst/>
                          <a:latin typeface="Calibri" panose="020F0502020204030204" pitchFamily="34" charset="0"/>
                        </a:rPr>
                        <a:t>Confronto performance ATO Toscana Sud con valori nazionali e regionali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2000" b="0" i="0" u="none" strike="noStrike">
                          <a:solidFill>
                            <a:srgbClr val="000000"/>
                          </a:solidFill>
                          <a:effectLst/>
                          <a:latin typeface="Calibri" panose="020F0502020204030204" pitchFamily="34" charset="0"/>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2000" b="0"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2000" b="0" i="0" u="none" strike="noStrike">
                          <a:solidFill>
                            <a:srgbClr val="000000"/>
                          </a:solidFill>
                          <a:effectLst/>
                          <a:latin typeface="Calibri" panose="020F0502020204030204" pitchFamily="34" charset="0"/>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563898452"/>
                  </a:ext>
                </a:extLst>
              </a:tr>
              <a:tr h="382906">
                <a:tc>
                  <a:txBody>
                    <a:bodyPr/>
                    <a:lstStyle/>
                    <a:p>
                      <a:pPr algn="l" fontAlgn="b"/>
                      <a:r>
                        <a:rPr lang="it-IT" sz="2000" b="0" i="0" u="none" strike="noStrike">
                          <a:solidFill>
                            <a:srgbClr val="000000"/>
                          </a:solidFill>
                          <a:effectLst/>
                          <a:latin typeface="Calibri" panose="020F0502020204030204" pitchFamily="34" charset="0"/>
                        </a:rPr>
                        <a:t>Ato Toscana Sud-valori nazionali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-7,6%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-19,9%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-22,7%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2460512"/>
                  </a:ext>
                </a:extLst>
              </a:tr>
              <a:tr h="382906">
                <a:tc>
                  <a:txBody>
                    <a:bodyPr/>
                    <a:lstStyle/>
                    <a:p>
                      <a:pPr algn="l" fontAlgn="b"/>
                      <a:r>
                        <a:rPr lang="it-IT" sz="2000" b="0" i="0" u="none" strike="noStrike">
                          <a:solidFill>
                            <a:srgbClr val="000000"/>
                          </a:solidFill>
                          <a:effectLst/>
                          <a:latin typeface="Calibri" panose="020F0502020204030204" pitchFamily="34" charset="0"/>
                        </a:rPr>
                        <a:t>Ato Toscana Sud-valori regionali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-7,3%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dirty="0">
                          <a:solidFill>
                            <a:srgbClr val="000000"/>
                          </a:solidFill>
                          <a:effectLst/>
                          <a:latin typeface="Calibri" panose="020F0502020204030204" pitchFamily="34" charset="0"/>
                        </a:rPr>
                        <a:t>-18,3%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dirty="0">
                          <a:solidFill>
                            <a:srgbClr val="000000"/>
                          </a:solidFill>
                          <a:effectLst/>
                          <a:latin typeface="Calibri" panose="020F0502020204030204" pitchFamily="34" charset="0"/>
                        </a:rPr>
                        <a:t>-20,4%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53842125"/>
                  </a:ext>
                </a:extLst>
              </a:tr>
            </a:tbl>
          </a:graphicData>
        </a:graphic>
      </p:graphicFrame>
      <p:sp>
        <p:nvSpPr>
          <p:cNvPr id="2" name="Segnaposto numero diapositiva 1"/>
          <p:cNvSpPr>
            <a:spLocks noGrp="1"/>
          </p:cNvSpPr>
          <p:nvPr>
            <p:ph type="sldNum" sz="quarter" idx="12"/>
          </p:nvPr>
        </p:nvSpPr>
        <p:spPr/>
        <p:txBody>
          <a:bodyPr/>
          <a:lstStyle/>
          <a:p>
            <a:fld id="{A833D84A-032A-4297-A1D5-C620F1BDBFBC}" type="slidenum">
              <a:rPr lang="it-IT" smtClean="0"/>
              <a:pPr/>
              <a:t>7</a:t>
            </a:fld>
            <a:endParaRPr lang="it-IT" dirty="0"/>
          </a:p>
        </p:txBody>
      </p:sp>
    </p:spTree>
    <p:extLst>
      <p:ext uri="{BB962C8B-B14F-4D97-AF65-F5344CB8AC3E}">
        <p14:creationId xmlns:p14="http://schemas.microsoft.com/office/powerpoint/2010/main" val="358568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6200" y="234514"/>
            <a:ext cx="9067800" cy="1754326"/>
          </a:xfrm>
          <a:prstGeom prst="rect">
            <a:avLst/>
          </a:prstGeom>
          <a:noFill/>
        </p:spPr>
        <p:txBody>
          <a:bodyPr wrap="square" rtlCol="0">
            <a:spAutoFit/>
          </a:bodyPr>
          <a:lstStyle/>
          <a:p>
            <a:pPr algn="ctr"/>
            <a:r>
              <a:rPr lang="it-IT" sz="3600" b="1" dirty="0" smtClean="0">
                <a:solidFill>
                  <a:schemeClr val="accent1"/>
                </a:solidFill>
                <a:latin typeface="+mj-lt"/>
                <a:ea typeface="+mj-ea"/>
                <a:cs typeface="+mj-cs"/>
              </a:rPr>
              <a:t>Aumentano i </a:t>
            </a:r>
            <a:r>
              <a:rPr lang="it-IT" sz="3600" b="1" dirty="0" smtClean="0">
                <a:solidFill>
                  <a:schemeClr val="accent1"/>
                </a:solidFill>
                <a:latin typeface="+mj-lt"/>
                <a:ea typeface="+mj-ea"/>
                <a:cs typeface="+mj-cs"/>
              </a:rPr>
              <a:t>costi di </a:t>
            </a:r>
            <a:r>
              <a:rPr lang="it-IT" sz="3600" b="1" dirty="0" smtClean="0">
                <a:solidFill>
                  <a:schemeClr val="accent1"/>
                </a:solidFill>
                <a:latin typeface="+mj-lt"/>
                <a:ea typeface="+mj-ea"/>
                <a:cs typeface="+mj-cs"/>
              </a:rPr>
              <a:t>gestione nonostante</a:t>
            </a:r>
          </a:p>
          <a:p>
            <a:pPr algn="ctr"/>
            <a:r>
              <a:rPr lang="it-IT" sz="3600" b="1" dirty="0" smtClean="0">
                <a:solidFill>
                  <a:schemeClr val="accent1"/>
                </a:solidFill>
                <a:latin typeface="+mj-lt"/>
                <a:ea typeface="+mj-ea"/>
                <a:cs typeface="+mj-cs"/>
              </a:rPr>
              <a:t>la diminuzione della produzione di rifiuti </a:t>
            </a:r>
          </a:p>
          <a:p>
            <a:pPr algn="ctr"/>
            <a:r>
              <a:rPr lang="it-IT" sz="3600" b="1" dirty="0" smtClean="0">
                <a:solidFill>
                  <a:schemeClr val="accent1"/>
                </a:solidFill>
                <a:latin typeface="+mj-lt"/>
                <a:ea typeface="+mj-ea"/>
                <a:cs typeface="+mj-cs"/>
              </a:rPr>
              <a:t>e la diminuzione della differenziata</a:t>
            </a:r>
          </a:p>
        </p:txBody>
      </p:sp>
      <p:sp>
        <p:nvSpPr>
          <p:cNvPr id="2" name="CasellaDiTesto 1"/>
          <p:cNvSpPr txBox="1"/>
          <p:nvPr/>
        </p:nvSpPr>
        <p:spPr>
          <a:xfrm>
            <a:off x="757672" y="2492896"/>
            <a:ext cx="7704856" cy="3108543"/>
          </a:xfrm>
          <a:prstGeom prst="rect">
            <a:avLst/>
          </a:prstGeom>
          <a:noFill/>
        </p:spPr>
        <p:txBody>
          <a:bodyPr wrap="square" rtlCol="0">
            <a:spAutoFit/>
          </a:bodyPr>
          <a:lstStyle/>
          <a:p>
            <a:pPr marL="285750" indent="-285750" algn="just">
              <a:buFont typeface="Arial" panose="020B0604020202020204" pitchFamily="34" charset="0"/>
              <a:buChar char="•"/>
            </a:pPr>
            <a:r>
              <a:rPr lang="it-IT" sz="2800" dirty="0" smtClean="0"/>
              <a:t>Rapportando </a:t>
            </a:r>
            <a:r>
              <a:rPr lang="it-IT" sz="2800" dirty="0"/>
              <a:t>i costi di gestione </a:t>
            </a:r>
            <a:r>
              <a:rPr lang="it-IT" sz="2800" dirty="0" smtClean="0"/>
              <a:t>alle </a:t>
            </a:r>
            <a:r>
              <a:rPr lang="it-IT" sz="2800" dirty="0"/>
              <a:t>tonnellate smaltite si rileva un </a:t>
            </a:r>
            <a:r>
              <a:rPr lang="it-IT" sz="2800" b="1" dirty="0"/>
              <a:t>incremento dei costi di smaltimento del </a:t>
            </a:r>
            <a:r>
              <a:rPr lang="it-IT" sz="2800" b="1" dirty="0" smtClean="0">
                <a:solidFill>
                  <a:srgbClr val="FF0000"/>
                </a:solidFill>
              </a:rPr>
              <a:t>+20%</a:t>
            </a:r>
            <a:endParaRPr lang="it-IT" sz="2800" dirty="0"/>
          </a:p>
          <a:p>
            <a:pPr marL="285750" indent="-285750" algn="just">
              <a:buFont typeface="Arial" panose="020B0604020202020204" pitchFamily="34" charset="0"/>
              <a:buChar char="•"/>
            </a:pPr>
            <a:endParaRPr lang="it-IT" sz="2800" dirty="0"/>
          </a:p>
          <a:p>
            <a:pPr marL="285750" indent="-285750" algn="just">
              <a:buFont typeface="Arial" panose="020B0604020202020204" pitchFamily="34" charset="0"/>
              <a:buChar char="•"/>
            </a:pPr>
            <a:r>
              <a:rPr lang="it-IT" sz="2800" dirty="0" smtClean="0"/>
              <a:t>Si </a:t>
            </a:r>
            <a:r>
              <a:rPr lang="it-IT" sz="2800" dirty="0"/>
              <a:t>passa da un costo di smaltimento a tonnellata pari a </a:t>
            </a:r>
            <a:r>
              <a:rPr lang="it-IT" sz="2800" dirty="0" smtClean="0"/>
              <a:t>282 </a:t>
            </a:r>
            <a:r>
              <a:rPr lang="it-IT" sz="2800" dirty="0"/>
              <a:t>euro nel 2014 a 339 euro nel </a:t>
            </a:r>
            <a:r>
              <a:rPr lang="it-IT" sz="2800" dirty="0" smtClean="0"/>
              <a:t>2015</a:t>
            </a:r>
            <a:endParaRPr lang="it-IT" sz="2800" dirty="0" smtClean="0"/>
          </a:p>
          <a:p>
            <a:pPr marL="285750" indent="-285750" algn="just">
              <a:buFont typeface="Arial" panose="020B0604020202020204" pitchFamily="34" charset="0"/>
              <a:buChar char="•"/>
            </a:pPr>
            <a:endParaRPr lang="it-IT" sz="2800" dirty="0"/>
          </a:p>
        </p:txBody>
      </p:sp>
      <p:sp>
        <p:nvSpPr>
          <p:cNvPr id="3" name="Segnaposto numero diapositiva 2"/>
          <p:cNvSpPr>
            <a:spLocks noGrp="1"/>
          </p:cNvSpPr>
          <p:nvPr>
            <p:ph type="sldNum" sz="quarter" idx="12"/>
          </p:nvPr>
        </p:nvSpPr>
        <p:spPr/>
        <p:txBody>
          <a:bodyPr/>
          <a:lstStyle/>
          <a:p>
            <a:fld id="{A833D84A-032A-4297-A1D5-C620F1BDBFBC}" type="slidenum">
              <a:rPr lang="it-IT" smtClean="0"/>
              <a:pPr/>
              <a:t>8</a:t>
            </a:fld>
            <a:endParaRPr lang="it-IT" dirty="0"/>
          </a:p>
        </p:txBody>
      </p:sp>
    </p:spTree>
    <p:extLst>
      <p:ext uri="{BB962C8B-B14F-4D97-AF65-F5344CB8AC3E}">
        <p14:creationId xmlns:p14="http://schemas.microsoft.com/office/powerpoint/2010/main" val="1139810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57416" y="386661"/>
            <a:ext cx="8520757" cy="646331"/>
          </a:xfrm>
          <a:prstGeom prst="rect">
            <a:avLst/>
          </a:prstGeom>
          <a:noFill/>
        </p:spPr>
        <p:txBody>
          <a:bodyPr wrap="square" rtlCol="0">
            <a:spAutoFit/>
          </a:bodyPr>
          <a:lstStyle/>
          <a:p>
            <a:pPr algn="ctr"/>
            <a:r>
              <a:rPr lang="it-IT" sz="3600" b="1" smtClean="0">
                <a:solidFill>
                  <a:schemeClr val="accent1"/>
                </a:solidFill>
                <a:latin typeface="+mj-lt"/>
                <a:ea typeface="+mj-ea"/>
                <a:cs typeface="+mj-cs"/>
              </a:rPr>
              <a:t>Aumentano i costi unitari di gestione</a:t>
            </a:r>
            <a:endParaRPr lang="it-IT" sz="3600" b="1" dirty="0">
              <a:solidFill>
                <a:schemeClr val="accent1"/>
              </a:solidFill>
              <a:latin typeface="+mj-lt"/>
              <a:ea typeface="+mj-ea"/>
              <a:cs typeface="+mj-cs"/>
            </a:endParaRPr>
          </a:p>
        </p:txBody>
      </p:sp>
      <p:sp>
        <p:nvSpPr>
          <p:cNvPr id="14" name="CasellaDiTesto 13"/>
          <p:cNvSpPr txBox="1"/>
          <p:nvPr/>
        </p:nvSpPr>
        <p:spPr>
          <a:xfrm>
            <a:off x="620897" y="3645024"/>
            <a:ext cx="8029410" cy="2246769"/>
          </a:xfrm>
          <a:prstGeom prst="rect">
            <a:avLst/>
          </a:prstGeom>
          <a:noFill/>
        </p:spPr>
        <p:txBody>
          <a:bodyPr wrap="square" rtlCol="0">
            <a:spAutoFit/>
          </a:bodyPr>
          <a:lstStyle/>
          <a:p>
            <a:pPr marL="285750" indent="-285750" algn="just">
              <a:buFont typeface="Arial" panose="020B0604020202020204" pitchFamily="34" charset="0"/>
              <a:buChar char="•"/>
            </a:pPr>
            <a:r>
              <a:rPr lang="it-IT" sz="2000" dirty="0"/>
              <a:t>Nell’ATO Toscana Sud, ad una diminuzione della produzione pro-capite di rifiuti pari a -7% dal 2013 al 2014, corrisponde un aumento del costi del servizio del 12% </a:t>
            </a:r>
            <a:r>
              <a:rPr lang="it-IT" sz="2000" dirty="0" smtClean="0"/>
              <a:t>circa </a:t>
            </a:r>
            <a:r>
              <a:rPr lang="it-IT" sz="2000" dirty="0" smtClean="0">
                <a:sym typeface="Wingdings"/>
              </a:rPr>
              <a:t> </a:t>
            </a:r>
            <a:r>
              <a:rPr lang="it-IT" sz="2000" b="1" dirty="0" smtClean="0">
                <a:solidFill>
                  <a:srgbClr val="C00000"/>
                </a:solidFill>
              </a:rPr>
              <a:t>ASPETTO MOLTO NEGATIVO</a:t>
            </a:r>
            <a:endParaRPr lang="it-IT" sz="2000" b="1" dirty="0">
              <a:solidFill>
                <a:srgbClr val="C00000"/>
              </a:solidFill>
            </a:endParaRPr>
          </a:p>
          <a:p>
            <a:pPr marL="285750" indent="-285750" algn="just">
              <a:buFont typeface="Arial" panose="020B0604020202020204" pitchFamily="34" charset="0"/>
              <a:buChar char="•"/>
            </a:pPr>
            <a:endParaRPr lang="it-IT" sz="2000" dirty="0" smtClean="0"/>
          </a:p>
          <a:p>
            <a:pPr marL="285750" indent="-285750" algn="just">
              <a:buFont typeface="Arial" panose="020B0604020202020204" pitchFamily="34" charset="0"/>
              <a:buChar char="•"/>
            </a:pPr>
            <a:r>
              <a:rPr lang="it-IT" sz="2000" dirty="0" smtClean="0"/>
              <a:t>Il </a:t>
            </a:r>
            <a:r>
              <a:rPr lang="it-IT" sz="2000" dirty="0"/>
              <a:t>costo del servizio ad abitate è aumentato dal 2013 al 2014 del 11,3% mentre il costo a tonnellata del 12,6% </a:t>
            </a:r>
            <a:r>
              <a:rPr lang="it-IT" sz="2000" dirty="0" smtClean="0">
                <a:sym typeface="Wingdings"/>
              </a:rPr>
              <a:t> </a:t>
            </a:r>
            <a:r>
              <a:rPr lang="it-IT" sz="2000" b="1" dirty="0" smtClean="0">
                <a:solidFill>
                  <a:srgbClr val="C00000"/>
                </a:solidFill>
              </a:rPr>
              <a:t>ASPETTO </a:t>
            </a:r>
            <a:r>
              <a:rPr lang="it-IT" sz="2000" b="1" dirty="0">
                <a:solidFill>
                  <a:srgbClr val="C00000"/>
                </a:solidFill>
              </a:rPr>
              <a:t>MOLTO </a:t>
            </a:r>
            <a:r>
              <a:rPr lang="it-IT" sz="2000" b="1" dirty="0" smtClean="0">
                <a:solidFill>
                  <a:srgbClr val="C00000"/>
                </a:solidFill>
              </a:rPr>
              <a:t>NEGATIVO</a:t>
            </a:r>
            <a:endParaRPr lang="it-IT" sz="2000" dirty="0"/>
          </a:p>
          <a:p>
            <a:pPr algn="just"/>
            <a:endParaRPr lang="it-IT" sz="2000" dirty="0"/>
          </a:p>
        </p:txBody>
      </p:sp>
      <p:sp>
        <p:nvSpPr>
          <p:cNvPr id="15" name="Rettangolo 14"/>
          <p:cNvSpPr/>
          <p:nvPr/>
        </p:nvSpPr>
        <p:spPr>
          <a:xfrm>
            <a:off x="6428882" y="2996952"/>
            <a:ext cx="2260234" cy="276999"/>
          </a:xfrm>
          <a:prstGeom prst="rect">
            <a:avLst/>
          </a:prstGeom>
        </p:spPr>
        <p:txBody>
          <a:bodyPr wrap="none">
            <a:spAutoFit/>
          </a:bodyPr>
          <a:lstStyle/>
          <a:p>
            <a:r>
              <a:rPr lang="it-IT" sz="1200" i="1" dirty="0">
                <a:solidFill>
                  <a:srgbClr val="000000"/>
                </a:solidFill>
                <a:latin typeface="Calibri" panose="020F0502020204030204" pitchFamily="34" charset="0"/>
              </a:rPr>
              <a:t>Fonte: Confindustria Toscana sud </a:t>
            </a:r>
            <a:endParaRPr lang="it-IT" sz="1200" i="1" dirty="0"/>
          </a:p>
        </p:txBody>
      </p:sp>
      <p:graphicFrame>
        <p:nvGraphicFramePr>
          <p:cNvPr id="7" name="Tabella 6"/>
          <p:cNvGraphicFramePr>
            <a:graphicFrameLocks noGrp="1"/>
          </p:cNvGraphicFramePr>
          <p:nvPr>
            <p:extLst>
              <p:ext uri="{D42A27DB-BD31-4B8C-83A1-F6EECF244321}">
                <p14:modId xmlns:p14="http://schemas.microsoft.com/office/powerpoint/2010/main" val="454366022"/>
              </p:ext>
            </p:extLst>
          </p:nvPr>
        </p:nvGraphicFramePr>
        <p:xfrm>
          <a:off x="809840" y="1774163"/>
          <a:ext cx="7776865" cy="1247775"/>
        </p:xfrm>
        <a:graphic>
          <a:graphicData uri="http://schemas.openxmlformats.org/drawingml/2006/table">
            <a:tbl>
              <a:tblPr/>
              <a:tblGrid>
                <a:gridCol w="1800200">
                  <a:extLst>
                    <a:ext uri="{9D8B030D-6E8A-4147-A177-3AD203B41FA5}">
                      <a16:colId xmlns="" xmlns:a16="http://schemas.microsoft.com/office/drawing/2014/main" val="505168022"/>
                    </a:ext>
                  </a:extLst>
                </a:gridCol>
                <a:gridCol w="1368152">
                  <a:extLst>
                    <a:ext uri="{9D8B030D-6E8A-4147-A177-3AD203B41FA5}">
                      <a16:colId xmlns="" xmlns:a16="http://schemas.microsoft.com/office/drawing/2014/main" val="2090560049"/>
                    </a:ext>
                  </a:extLst>
                </a:gridCol>
                <a:gridCol w="1152128">
                  <a:extLst>
                    <a:ext uri="{9D8B030D-6E8A-4147-A177-3AD203B41FA5}">
                      <a16:colId xmlns="" xmlns:a16="http://schemas.microsoft.com/office/drawing/2014/main" val="3890566510"/>
                    </a:ext>
                  </a:extLst>
                </a:gridCol>
                <a:gridCol w="1368152">
                  <a:extLst>
                    <a:ext uri="{9D8B030D-6E8A-4147-A177-3AD203B41FA5}">
                      <a16:colId xmlns="" xmlns:a16="http://schemas.microsoft.com/office/drawing/2014/main" val="3329379419"/>
                    </a:ext>
                  </a:extLst>
                </a:gridCol>
                <a:gridCol w="2088233">
                  <a:extLst>
                    <a:ext uri="{9D8B030D-6E8A-4147-A177-3AD203B41FA5}">
                      <a16:colId xmlns="" xmlns:a16="http://schemas.microsoft.com/office/drawing/2014/main" val="2701131178"/>
                    </a:ext>
                  </a:extLst>
                </a:gridCol>
              </a:tblGrid>
              <a:tr h="190500">
                <a:tc>
                  <a:txBody>
                    <a:bodyPr/>
                    <a:lstStyle/>
                    <a:p>
                      <a:pPr algn="l" fontAlgn="b"/>
                      <a:r>
                        <a:rPr lang="it-IT" sz="2000" b="0" i="0" u="none" strike="noStrike">
                          <a:solidFill>
                            <a:srgbClr val="000000"/>
                          </a:solidFill>
                          <a:effectLst/>
                          <a:latin typeface="Calibri" panose="020F0502020204030204" pitchFamily="34" charset="0"/>
                        </a:rPr>
                        <a:t>ATO TOSCANA SUD</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2000" b="0" i="0" u="none" strike="noStrike">
                          <a:solidFill>
                            <a:srgbClr val="000000"/>
                          </a:solidFill>
                          <a:effectLst/>
                          <a:latin typeface="Calibri" panose="020F0502020204030204" pitchFamily="34" charset="0"/>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2000" b="0"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2000" b="0" i="0" u="none" strike="noStrike" dirty="0">
                          <a:solidFill>
                            <a:srgbClr val="000000"/>
                          </a:solidFill>
                          <a:effectLst/>
                          <a:latin typeface="Calibri" panose="020F0502020204030204" pitchFamily="34" charset="0"/>
                        </a:rPr>
                        <a:t>incremento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2000" b="0" i="0" u="none" strike="noStrike" dirty="0">
                          <a:solidFill>
                            <a:srgbClr val="000000"/>
                          </a:solidFill>
                          <a:effectLst/>
                          <a:latin typeface="Calibri" panose="020F0502020204030204" pitchFamily="34" charset="0"/>
                        </a:rPr>
                        <a:t>variazione 2013-2014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3039013019"/>
                  </a:ext>
                </a:extLst>
              </a:tr>
              <a:tr h="190500">
                <a:tc>
                  <a:txBody>
                    <a:bodyPr/>
                    <a:lstStyle/>
                    <a:p>
                      <a:pPr algn="l" fontAlgn="b"/>
                      <a:r>
                        <a:rPr lang="it-IT" sz="2000" b="0" i="0" u="none" strike="noStrike">
                          <a:solidFill>
                            <a:srgbClr val="000000"/>
                          </a:solidFill>
                          <a:effectLst/>
                          <a:latin typeface="Calibri" panose="020F0502020204030204" pitchFamily="34" charset="0"/>
                        </a:rPr>
                        <a:t>€/abitante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198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11,3%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19899786"/>
                  </a:ext>
                </a:extLst>
              </a:tr>
              <a:tr h="190500">
                <a:tc>
                  <a:txBody>
                    <a:bodyPr/>
                    <a:lstStyle/>
                    <a:p>
                      <a:pPr algn="l" fontAlgn="b"/>
                      <a:r>
                        <a:rPr lang="it-IT" sz="2000" b="0" i="0" u="none" strike="noStrike">
                          <a:solidFill>
                            <a:srgbClr val="000000"/>
                          </a:solidFill>
                          <a:effectLst/>
                          <a:latin typeface="Calibri" panose="020F0502020204030204" pitchFamily="34" charset="0"/>
                        </a:rPr>
                        <a:t>€/tonnellata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336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384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a:solidFill>
                            <a:srgbClr val="000000"/>
                          </a:solidFill>
                          <a:effectLst/>
                          <a:latin typeface="Calibri" panose="020F0502020204030204" pitchFamily="34" charset="0"/>
                        </a:rPr>
                        <a:t>48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dirty="0">
                          <a:solidFill>
                            <a:srgbClr val="000000"/>
                          </a:solidFill>
                          <a:effectLst/>
                          <a:latin typeface="Calibri" panose="020F0502020204030204" pitchFamily="34" charset="0"/>
                        </a:rPr>
                        <a:t>12,6%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067949"/>
                  </a:ext>
                </a:extLst>
              </a:tr>
            </a:tbl>
          </a:graphicData>
        </a:graphic>
      </p:graphicFrame>
      <p:sp>
        <p:nvSpPr>
          <p:cNvPr id="6" name="CasellaDiTesto 5"/>
          <p:cNvSpPr txBox="1"/>
          <p:nvPr/>
        </p:nvSpPr>
        <p:spPr>
          <a:xfrm>
            <a:off x="738296" y="1340768"/>
            <a:ext cx="7950820" cy="369332"/>
          </a:xfrm>
          <a:prstGeom prst="rect">
            <a:avLst/>
          </a:prstGeom>
          <a:noFill/>
        </p:spPr>
        <p:txBody>
          <a:bodyPr wrap="square" rtlCol="0">
            <a:spAutoFit/>
          </a:bodyPr>
          <a:lstStyle/>
          <a:p>
            <a:r>
              <a:rPr lang="it-IT" b="1" dirty="0"/>
              <a:t>Costi unitari della gestione dei rifiuti </a:t>
            </a:r>
            <a:r>
              <a:rPr lang="it-IT" sz="1400" dirty="0"/>
              <a:t>(valori medi capoluoghi di provincia </a:t>
            </a:r>
            <a:r>
              <a:rPr lang="it-IT" sz="1400" dirty="0" err="1"/>
              <a:t>Ato</a:t>
            </a:r>
            <a:r>
              <a:rPr lang="it-IT" sz="1400" dirty="0"/>
              <a:t> Toscana Sud )</a:t>
            </a:r>
            <a:endParaRPr lang="it-IT" dirty="0"/>
          </a:p>
        </p:txBody>
      </p:sp>
      <p:sp>
        <p:nvSpPr>
          <p:cNvPr id="2" name="Segnaposto numero diapositiva 1"/>
          <p:cNvSpPr>
            <a:spLocks noGrp="1"/>
          </p:cNvSpPr>
          <p:nvPr>
            <p:ph type="sldNum" sz="quarter" idx="12"/>
          </p:nvPr>
        </p:nvSpPr>
        <p:spPr/>
        <p:txBody>
          <a:bodyPr/>
          <a:lstStyle/>
          <a:p>
            <a:fld id="{A833D84A-032A-4297-A1D5-C620F1BDBFBC}" type="slidenum">
              <a:rPr lang="it-IT" smtClean="0"/>
              <a:pPr/>
              <a:t>9</a:t>
            </a:fld>
            <a:endParaRPr lang="it-IT" dirty="0"/>
          </a:p>
        </p:txBody>
      </p:sp>
    </p:spTree>
    <p:extLst>
      <p:ext uri="{BB962C8B-B14F-4D97-AF65-F5344CB8AC3E}">
        <p14:creationId xmlns:p14="http://schemas.microsoft.com/office/powerpoint/2010/main" val="54959380"/>
      </p:ext>
    </p:extLst>
  </p:cSld>
  <p:clrMapOvr>
    <a:masterClrMapping/>
  </p:clrMapOvr>
</p:sld>
</file>

<file path=ppt/theme/theme1.xml><?xml version="1.0" encoding="utf-8"?>
<a:theme xmlns:a="http://schemas.openxmlformats.org/drawingml/2006/main" name="Tema di Office">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5532</TotalTime>
  <Words>4191</Words>
  <Application>Microsoft Macintosh PowerPoint</Application>
  <PresentationFormat>Presentazione su schermo (4:3)</PresentationFormat>
  <Paragraphs>755</Paragraphs>
  <Slides>49</Slides>
  <Notes>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49</vt:i4>
      </vt:variant>
    </vt:vector>
  </HeadingPairs>
  <TitlesOfParts>
    <vt:vector size="56" baseType="lpstr">
      <vt:lpstr>Arial Unicode MS</vt:lpstr>
      <vt:lpstr>Calibri</vt:lpstr>
      <vt:lpstr>Times</vt:lpstr>
      <vt:lpstr>Times New Roman</vt:lpstr>
      <vt:lpstr>Wingdings</vt:lpstr>
      <vt:lpstr>Arial</vt:lpstr>
      <vt:lpstr>Tema di Office</vt:lpstr>
      <vt:lpstr>Valutazione  della nuova modalità di gestione  del servizio di asporto rifiuti  nell’ Ato Toscana sud  Federico Della Puppa Centro Studi Sintesi     Siena, 13 marzo 2017</vt:lpstr>
      <vt:lpstr>Obiettivo del lavoro</vt:lpstr>
      <vt:lpstr>Presentazione di PowerPoint</vt:lpstr>
      <vt:lpstr>RISULTATI PRINCIPALI</vt:lpstr>
      <vt:lpstr>Diminuzione della produzione pro capite di rifiuti</vt:lpstr>
      <vt:lpstr>Diminuzione della raccolta differenziata</vt:lpstr>
      <vt:lpstr>La performance negativa della differenziata</vt:lpstr>
      <vt:lpstr>Presentazione di PowerPoint</vt:lpstr>
      <vt:lpstr>Presentazione di PowerPoint</vt:lpstr>
      <vt:lpstr>Presentazione di PowerPoint</vt:lpstr>
      <vt:lpstr>Presentazione di PowerPoint</vt:lpstr>
      <vt:lpstr>Presentazione di PowerPoint</vt:lpstr>
      <vt:lpstr>Presentazione di PowerPoint</vt:lpstr>
      <vt:lpstr>La foto della ’sconvenienza’</vt:lpstr>
      <vt:lpstr>Indicatori analizzati  e sintesi dei risultati della ricerca</vt:lpstr>
      <vt:lpstr>Presentazione di PowerPoint</vt:lpstr>
      <vt:lpstr>Presentazione di PowerPoint</vt:lpstr>
      <vt:lpstr>Presentazione di PowerPoint</vt:lpstr>
      <vt:lpstr>Presentazione di PowerPoint</vt:lpstr>
      <vt:lpstr>LA RICERCA</vt:lpstr>
      <vt:lpstr>Indice dei contenuti</vt:lpstr>
      <vt:lpstr>GLI ESITI</vt:lpstr>
      <vt:lpstr>Il contesto di riferimento</vt:lpstr>
      <vt:lpstr>I limiti dell’accordo di gestione</vt:lpstr>
      <vt:lpstr>Massimizzazione del recupero  </vt:lpstr>
      <vt:lpstr>Massimizzazione del recupero  Confronto con i livelli nazionali e regionali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APPROFONDIMENTO   prima e dopo la gestione unica</vt:lpstr>
      <vt:lpstr>Presentazione di PowerPoint</vt:lpstr>
      <vt:lpstr>Presentazione di PowerPoint</vt:lpstr>
      <vt:lpstr>Presentazione di PowerPoint</vt:lpstr>
      <vt:lpstr>Presentazione di PowerPoint</vt:lpstr>
      <vt:lpstr>SEI TOSCANA   ANALISI DEI PRIMI DUE ANNI DI GESTIONE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Manager/>
  <Company/>
  <LinksUpToDate>false</LinksUpToDate>
  <SharedDoc>false</SharedDoc>
  <HyperlinkBase/>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
  <cp:keywords/>
  <dc:description/>
  <cp:lastModifiedBy>Federico Della Puppa</cp:lastModifiedBy>
  <cp:revision>370</cp:revision>
  <cp:lastPrinted>2017-02-15T12:29:11Z</cp:lastPrinted>
  <dcterms:created xsi:type="dcterms:W3CDTF">2016-01-18T09:11:59Z</dcterms:created>
  <dcterms:modified xsi:type="dcterms:W3CDTF">2017-03-13T08:33:01Z</dcterms:modified>
  <cp:category/>
</cp:coreProperties>
</file>